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92" r:id="rId5"/>
    <p:sldId id="275" r:id="rId6"/>
    <p:sldId id="276" r:id="rId7"/>
    <p:sldId id="298" r:id="rId8"/>
    <p:sldId id="288" r:id="rId9"/>
    <p:sldId id="295" r:id="rId10"/>
    <p:sldId id="277" r:id="rId11"/>
    <p:sldId id="296"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28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C5E98"/>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34"/>
  </p:normalViewPr>
  <p:slideViewPr>
    <p:cSldViewPr snapToGrid="0" showGuides="1">
      <p:cViewPr varScale="1">
        <p:scale>
          <a:sx n="62" d="100"/>
          <a:sy n="62" d="100"/>
        </p:scale>
        <p:origin x="828" y="4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5/7/2024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2024/5/7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jpeg"/><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57624" y="507447"/>
            <a:ext cx="5257793" cy="2057441"/>
          </a:xfrm>
        </p:spPr>
        <p:txBody>
          <a:bodyPr/>
          <a:lstStyle/>
          <a:p>
            <a:r>
              <a:rPr lang="en-US" altLang="zh-CN" dirty="0"/>
              <a:t>Decision Tree Classification Model</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707622" y="3330692"/>
            <a:ext cx="4103244" cy="2557490"/>
          </a:xfrm>
        </p:spPr>
        <p:txBody>
          <a:bodyPr/>
          <a:lstStyle/>
          <a:p>
            <a:r>
              <a:rPr lang="en-US" dirty="0"/>
              <a:t>Hensi Limbani (23MSRCI014)</a:t>
            </a:r>
          </a:p>
          <a:p>
            <a:r>
              <a:rPr lang="en-US" dirty="0"/>
              <a:t>Lisha. V (23MSRCI017)</a:t>
            </a:r>
          </a:p>
          <a:p>
            <a:r>
              <a:rPr lang="en-US" dirty="0"/>
              <a:t>Santosh K S (23MSRCI060)</a:t>
            </a:r>
          </a:p>
          <a:p>
            <a:r>
              <a:rPr lang="en-US" dirty="0"/>
              <a:t>Joseph - (23MSRCI016)</a:t>
            </a:r>
          </a:p>
          <a:p>
            <a:r>
              <a:rPr lang="en-US" dirty="0" err="1"/>
              <a:t>Jayaragul</a:t>
            </a:r>
            <a:r>
              <a:rPr lang="en-US" dirty="0"/>
              <a:t> (23MSRCI015 )</a:t>
            </a:r>
          </a:p>
          <a:p>
            <a:r>
              <a:rPr lang="en-US" dirty="0"/>
              <a:t>Mukesh (23MSRCI021 )</a:t>
            </a:r>
          </a:p>
          <a:p>
            <a:endParaRPr lang="en-US" dirty="0"/>
          </a:p>
          <a:p>
            <a:endParaRPr lang="en-US" dirty="0"/>
          </a:p>
          <a:p>
            <a:endParaRPr lang="en-US" dirty="0"/>
          </a:p>
          <a:p>
            <a:endParaRPr lang="en-US" dirty="0"/>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000000">
              <a:alpha val="4980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44" name="Picture Placeholder 43">
            <a:extLst>
              <a:ext uri="{FF2B5EF4-FFF2-40B4-BE49-F238E27FC236}">
                <a16:creationId xmlns:a16="http://schemas.microsoft.com/office/drawing/2014/main" id="{20A9C92F-A24C-C31B-A698-4EE800A744F2}"/>
              </a:ext>
            </a:extLst>
          </p:cNvPr>
          <p:cNvPicPr>
            <a:picLocks noGrp="1" noChangeAspect="1"/>
          </p:cNvPicPr>
          <p:nvPr>
            <p:ph type="pic" sz="quarter" idx="47"/>
          </p:nvPr>
        </p:nvPicPr>
        <p:blipFill>
          <a:blip r:embed="rId2"/>
          <a:srcRect l="6518" r="6518"/>
          <a:stretch>
            <a:fillRect/>
          </a:stretch>
        </p:blipFill>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B9DEA-A830-86EE-4E3A-F1D572438E2F}"/>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9457B6B1-42B3-F550-D76F-D4E912BDBB77}"/>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725CD8B-2268-BCB9-227D-04D0A8E5E268}"/>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pic>
        <p:nvPicPr>
          <p:cNvPr id="7" name="Picture 6">
            <a:extLst>
              <a:ext uri="{FF2B5EF4-FFF2-40B4-BE49-F238E27FC236}">
                <a16:creationId xmlns:a16="http://schemas.microsoft.com/office/drawing/2014/main" id="{160F2C7D-F53C-65B3-3DF9-4F811BF03505}"/>
              </a:ext>
            </a:extLst>
          </p:cNvPr>
          <p:cNvPicPr>
            <a:picLocks noChangeAspect="1"/>
          </p:cNvPicPr>
          <p:nvPr/>
        </p:nvPicPr>
        <p:blipFill>
          <a:blip r:embed="rId2"/>
          <a:stretch>
            <a:fillRect/>
          </a:stretch>
        </p:blipFill>
        <p:spPr>
          <a:xfrm>
            <a:off x="40492" y="0"/>
            <a:ext cx="12151507" cy="3429000"/>
          </a:xfrm>
          <a:prstGeom prst="rect">
            <a:avLst/>
          </a:prstGeom>
        </p:spPr>
      </p:pic>
      <p:pic>
        <p:nvPicPr>
          <p:cNvPr id="9" name="Picture 8">
            <a:extLst>
              <a:ext uri="{FF2B5EF4-FFF2-40B4-BE49-F238E27FC236}">
                <a16:creationId xmlns:a16="http://schemas.microsoft.com/office/drawing/2014/main" id="{E32E6DDA-9BF8-56FC-2AAA-B045216255D8}"/>
              </a:ext>
            </a:extLst>
          </p:cNvPr>
          <p:cNvPicPr>
            <a:picLocks noChangeAspect="1"/>
          </p:cNvPicPr>
          <p:nvPr/>
        </p:nvPicPr>
        <p:blipFill>
          <a:blip r:embed="rId3"/>
          <a:stretch>
            <a:fillRect/>
          </a:stretch>
        </p:blipFill>
        <p:spPr>
          <a:xfrm>
            <a:off x="0" y="3428999"/>
            <a:ext cx="12151506" cy="3429001"/>
          </a:xfrm>
          <a:prstGeom prst="rect">
            <a:avLst/>
          </a:prstGeom>
        </p:spPr>
      </p:pic>
    </p:spTree>
    <p:extLst>
      <p:ext uri="{BB962C8B-B14F-4D97-AF65-F5344CB8AC3E}">
        <p14:creationId xmlns:p14="http://schemas.microsoft.com/office/powerpoint/2010/main" val="1818237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C5F4-006B-28D7-399E-F5E46661E768}"/>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A361E862-DFC5-26A5-9F1A-433A4A26D952}"/>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872BE73-4AFE-21FA-262F-31393FA45CA0}"/>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7" name="Picture 6">
            <a:extLst>
              <a:ext uri="{FF2B5EF4-FFF2-40B4-BE49-F238E27FC236}">
                <a16:creationId xmlns:a16="http://schemas.microsoft.com/office/drawing/2014/main" id="{63875F1B-5470-A05E-A19A-453910810014}"/>
              </a:ext>
            </a:extLst>
          </p:cNvPr>
          <p:cNvPicPr>
            <a:picLocks noChangeAspect="1"/>
          </p:cNvPicPr>
          <p:nvPr/>
        </p:nvPicPr>
        <p:blipFill>
          <a:blip r:embed="rId2"/>
          <a:stretch>
            <a:fillRect/>
          </a:stretch>
        </p:blipFill>
        <p:spPr>
          <a:xfrm>
            <a:off x="0" y="92467"/>
            <a:ext cx="12192000" cy="6688477"/>
          </a:xfrm>
          <a:prstGeom prst="rect">
            <a:avLst/>
          </a:prstGeom>
        </p:spPr>
      </p:pic>
    </p:spTree>
    <p:extLst>
      <p:ext uri="{BB962C8B-B14F-4D97-AF65-F5344CB8AC3E}">
        <p14:creationId xmlns:p14="http://schemas.microsoft.com/office/powerpoint/2010/main" val="215005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32C84-C9EA-4C9B-F4E9-9DB2C2D78AF0}"/>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D79C7522-32C5-44AC-CE52-7AAB479E3F98}"/>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EDACCBB-DE73-A5FD-4573-4F376B11E54C}"/>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7" name="Picture 6">
            <a:extLst>
              <a:ext uri="{FF2B5EF4-FFF2-40B4-BE49-F238E27FC236}">
                <a16:creationId xmlns:a16="http://schemas.microsoft.com/office/drawing/2014/main" id="{43BCB9EF-19D5-1720-8756-7815D2AA45E3}"/>
              </a:ext>
            </a:extLst>
          </p:cNvPr>
          <p:cNvPicPr>
            <a:picLocks noChangeAspect="1"/>
          </p:cNvPicPr>
          <p:nvPr/>
        </p:nvPicPr>
        <p:blipFill>
          <a:blip r:embed="rId2"/>
          <a:stretch>
            <a:fillRect/>
          </a:stretch>
        </p:blipFill>
        <p:spPr>
          <a:xfrm>
            <a:off x="67230" y="0"/>
            <a:ext cx="12124770" cy="6857999"/>
          </a:xfrm>
          <a:prstGeom prst="rect">
            <a:avLst/>
          </a:prstGeom>
        </p:spPr>
      </p:pic>
    </p:spTree>
    <p:extLst>
      <p:ext uri="{BB962C8B-B14F-4D97-AF65-F5344CB8AC3E}">
        <p14:creationId xmlns:p14="http://schemas.microsoft.com/office/powerpoint/2010/main" val="193763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123D-6C59-3248-8EBB-E524AE3BE7ED}"/>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AC8B46C7-F1DD-3CA7-993C-8B77A9D3E669}"/>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A7924D6-4715-3E6F-96DC-51E0932B8260}"/>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pic>
        <p:nvPicPr>
          <p:cNvPr id="7" name="Picture 6">
            <a:extLst>
              <a:ext uri="{FF2B5EF4-FFF2-40B4-BE49-F238E27FC236}">
                <a16:creationId xmlns:a16="http://schemas.microsoft.com/office/drawing/2014/main" id="{42608246-0981-DC84-79AC-ECC0AF024CCD}"/>
              </a:ext>
            </a:extLst>
          </p:cNvPr>
          <p:cNvPicPr>
            <a:picLocks noChangeAspect="1"/>
          </p:cNvPicPr>
          <p:nvPr/>
        </p:nvPicPr>
        <p:blipFill>
          <a:blip r:embed="rId2"/>
          <a:stretch>
            <a:fillRect/>
          </a:stretch>
        </p:blipFill>
        <p:spPr>
          <a:xfrm>
            <a:off x="30782" y="0"/>
            <a:ext cx="12161218" cy="4397339"/>
          </a:xfrm>
          <a:prstGeom prst="rect">
            <a:avLst/>
          </a:prstGeom>
        </p:spPr>
      </p:pic>
      <p:pic>
        <p:nvPicPr>
          <p:cNvPr id="9" name="Picture 8">
            <a:extLst>
              <a:ext uri="{FF2B5EF4-FFF2-40B4-BE49-F238E27FC236}">
                <a16:creationId xmlns:a16="http://schemas.microsoft.com/office/drawing/2014/main" id="{925DDCD5-4609-2DCC-681B-1DEE1D3B462B}"/>
              </a:ext>
            </a:extLst>
          </p:cNvPr>
          <p:cNvPicPr>
            <a:picLocks noChangeAspect="1"/>
          </p:cNvPicPr>
          <p:nvPr/>
        </p:nvPicPr>
        <p:blipFill>
          <a:blip r:embed="rId3"/>
          <a:stretch>
            <a:fillRect/>
          </a:stretch>
        </p:blipFill>
        <p:spPr>
          <a:xfrm>
            <a:off x="0" y="4397339"/>
            <a:ext cx="12161218" cy="2460661"/>
          </a:xfrm>
          <a:prstGeom prst="rect">
            <a:avLst/>
          </a:prstGeom>
        </p:spPr>
      </p:pic>
    </p:spTree>
    <p:extLst>
      <p:ext uri="{BB962C8B-B14F-4D97-AF65-F5344CB8AC3E}">
        <p14:creationId xmlns:p14="http://schemas.microsoft.com/office/powerpoint/2010/main" val="16420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1F6BA-F474-64F5-5AB4-064F193855C5}"/>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D4280DBA-4990-01B0-CB13-321FC1050CD7}"/>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7A466AC8-3717-BE7F-3377-5291CE504C4D}"/>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5C33B5C-3584-24E1-8DB8-6D087E83EFE9}"/>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pic>
        <p:nvPicPr>
          <p:cNvPr id="7" name="Picture 6">
            <a:extLst>
              <a:ext uri="{FF2B5EF4-FFF2-40B4-BE49-F238E27FC236}">
                <a16:creationId xmlns:a16="http://schemas.microsoft.com/office/drawing/2014/main" id="{22218F99-D866-C07A-2888-199BA45C737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2875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6304-E260-AB5F-3EC5-F97A73B05D51}"/>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8F90359B-3A1C-6AB1-7224-5DE29E566219}"/>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ECE17463-D360-DFAC-3E04-7EFE1163B044}"/>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F621D4C-8887-B588-07A5-CBFC093C8514}"/>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pic>
        <p:nvPicPr>
          <p:cNvPr id="7" name="Picture 6">
            <a:extLst>
              <a:ext uri="{FF2B5EF4-FFF2-40B4-BE49-F238E27FC236}">
                <a16:creationId xmlns:a16="http://schemas.microsoft.com/office/drawing/2014/main" id="{A06DE691-09D5-8D9D-9D4C-016E8507107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8219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5BE8-BAEC-0DD3-2A04-AEC44A365D5A}"/>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35B01477-F220-BE6D-E03D-4F389C87D86B}"/>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A367A0B6-0911-2819-D8A1-1EF1B9E36659}"/>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3893BA6-3C81-9BBC-5BEF-E0427EDF1E64}"/>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7" name="Picture 6">
            <a:extLst>
              <a:ext uri="{FF2B5EF4-FFF2-40B4-BE49-F238E27FC236}">
                <a16:creationId xmlns:a16="http://schemas.microsoft.com/office/drawing/2014/main" id="{07DE3B73-242C-75C8-3CC5-212DDDD7F51C}"/>
              </a:ext>
            </a:extLst>
          </p:cNvPr>
          <p:cNvPicPr>
            <a:picLocks noChangeAspect="1"/>
          </p:cNvPicPr>
          <p:nvPr/>
        </p:nvPicPr>
        <p:blipFill>
          <a:blip r:embed="rId2"/>
          <a:stretch>
            <a:fillRect/>
          </a:stretch>
        </p:blipFill>
        <p:spPr>
          <a:xfrm>
            <a:off x="0" y="143837"/>
            <a:ext cx="12192000" cy="6714163"/>
          </a:xfrm>
          <a:prstGeom prst="rect">
            <a:avLst/>
          </a:prstGeom>
        </p:spPr>
      </p:pic>
    </p:spTree>
    <p:extLst>
      <p:ext uri="{BB962C8B-B14F-4D97-AF65-F5344CB8AC3E}">
        <p14:creationId xmlns:p14="http://schemas.microsoft.com/office/powerpoint/2010/main" val="175642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1772-D2E3-4B59-B4E9-0F282709A0D7}"/>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E5A8138A-B9A5-C982-AA8C-48056A8BBBA2}"/>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E605297F-1C60-8EEC-75B7-99ACB86EFC05}"/>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F290AFC-C40B-11A4-A7A9-5BFEDE306777}"/>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pic>
        <p:nvPicPr>
          <p:cNvPr id="7" name="Picture 6">
            <a:extLst>
              <a:ext uri="{FF2B5EF4-FFF2-40B4-BE49-F238E27FC236}">
                <a16:creationId xmlns:a16="http://schemas.microsoft.com/office/drawing/2014/main" id="{44EE3B12-EDA9-A864-B638-251982E1F8FE}"/>
              </a:ext>
            </a:extLst>
          </p:cNvPr>
          <p:cNvPicPr>
            <a:picLocks noChangeAspect="1"/>
          </p:cNvPicPr>
          <p:nvPr/>
        </p:nvPicPr>
        <p:blipFill>
          <a:blip r:embed="rId2"/>
          <a:stretch>
            <a:fillRect/>
          </a:stretch>
        </p:blipFill>
        <p:spPr>
          <a:xfrm>
            <a:off x="0" y="0"/>
            <a:ext cx="12192000" cy="7006975"/>
          </a:xfrm>
          <a:prstGeom prst="rect">
            <a:avLst/>
          </a:prstGeom>
        </p:spPr>
      </p:pic>
    </p:spTree>
    <p:extLst>
      <p:ext uri="{BB962C8B-B14F-4D97-AF65-F5344CB8AC3E}">
        <p14:creationId xmlns:p14="http://schemas.microsoft.com/office/powerpoint/2010/main" val="1578253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6696-2D50-9659-7B84-F71F16511F11}"/>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AD9ACD06-5C3E-F13D-0CE5-F9FE86C891F5}"/>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D719FD1A-0B34-152C-2B75-7860833792CA}"/>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41124BD-2165-9038-AE61-6BF706E22CC0}"/>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pic>
        <p:nvPicPr>
          <p:cNvPr id="7" name="Picture 6">
            <a:extLst>
              <a:ext uri="{FF2B5EF4-FFF2-40B4-BE49-F238E27FC236}">
                <a16:creationId xmlns:a16="http://schemas.microsoft.com/office/drawing/2014/main" id="{D61A34D2-B582-F17D-A988-6042630AFD3E}"/>
              </a:ext>
            </a:extLst>
          </p:cNvPr>
          <p:cNvPicPr>
            <a:picLocks noChangeAspect="1"/>
          </p:cNvPicPr>
          <p:nvPr/>
        </p:nvPicPr>
        <p:blipFill>
          <a:blip r:embed="rId2"/>
          <a:stretch>
            <a:fillRect/>
          </a:stretch>
        </p:blipFill>
        <p:spPr>
          <a:xfrm>
            <a:off x="-1" y="0"/>
            <a:ext cx="12192000" cy="3873782"/>
          </a:xfrm>
          <a:prstGeom prst="rect">
            <a:avLst/>
          </a:prstGeom>
        </p:spPr>
      </p:pic>
      <p:pic>
        <p:nvPicPr>
          <p:cNvPr id="9" name="Picture 8">
            <a:extLst>
              <a:ext uri="{FF2B5EF4-FFF2-40B4-BE49-F238E27FC236}">
                <a16:creationId xmlns:a16="http://schemas.microsoft.com/office/drawing/2014/main" id="{847E0E73-0C82-4BA8-2614-699BF28740BF}"/>
              </a:ext>
            </a:extLst>
          </p:cNvPr>
          <p:cNvPicPr>
            <a:picLocks noChangeAspect="1"/>
          </p:cNvPicPr>
          <p:nvPr/>
        </p:nvPicPr>
        <p:blipFill rotWithShape="1">
          <a:blip r:embed="rId3"/>
          <a:srcRect l="3208"/>
          <a:stretch/>
        </p:blipFill>
        <p:spPr>
          <a:xfrm>
            <a:off x="0" y="3114618"/>
            <a:ext cx="12191999" cy="3873782"/>
          </a:xfrm>
          <a:prstGeom prst="rect">
            <a:avLst/>
          </a:prstGeom>
        </p:spPr>
      </p:pic>
    </p:spTree>
    <p:extLst>
      <p:ext uri="{BB962C8B-B14F-4D97-AF65-F5344CB8AC3E}">
        <p14:creationId xmlns:p14="http://schemas.microsoft.com/office/powerpoint/2010/main" val="1585704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93A4-7C2E-7126-A366-59D1E9F9654D}"/>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E37E5ABC-F685-CD46-0829-6E1E4680D5A9}"/>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EAAD1942-37BB-7A9F-80E5-FD445B2597AE}"/>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9E9A729-3305-75D6-2612-95D8AE904FD6}"/>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pic>
        <p:nvPicPr>
          <p:cNvPr id="7" name="Picture 6">
            <a:extLst>
              <a:ext uri="{FF2B5EF4-FFF2-40B4-BE49-F238E27FC236}">
                <a16:creationId xmlns:a16="http://schemas.microsoft.com/office/drawing/2014/main" id="{1FE71ADD-69BA-E0C7-F5D0-39688C2821C0}"/>
              </a:ext>
            </a:extLst>
          </p:cNvPr>
          <p:cNvPicPr>
            <a:picLocks noChangeAspect="1"/>
          </p:cNvPicPr>
          <p:nvPr/>
        </p:nvPicPr>
        <p:blipFill>
          <a:blip r:embed="rId2"/>
          <a:stretch>
            <a:fillRect/>
          </a:stretch>
        </p:blipFill>
        <p:spPr>
          <a:xfrm>
            <a:off x="0" y="-1"/>
            <a:ext cx="12192000" cy="6729573"/>
          </a:xfrm>
          <a:prstGeom prst="rect">
            <a:avLst/>
          </a:prstGeom>
        </p:spPr>
      </p:pic>
    </p:spTree>
    <p:extLst>
      <p:ext uri="{BB962C8B-B14F-4D97-AF65-F5344CB8AC3E}">
        <p14:creationId xmlns:p14="http://schemas.microsoft.com/office/powerpoint/2010/main" val="3926128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Topics</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Types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Terminologies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Working</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Implementation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Decision tree </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 name="TextBox 1">
            <a:extLst>
              <a:ext uri="{FF2B5EF4-FFF2-40B4-BE49-F238E27FC236}">
                <a16:creationId xmlns:a16="http://schemas.microsoft.com/office/drawing/2014/main" id="{AAB6472C-0AA6-9DF1-0CD9-3BE4ADB6C80A}"/>
              </a:ext>
            </a:extLst>
          </p:cNvPr>
          <p:cNvSpPr txBox="1"/>
          <p:nvPr/>
        </p:nvSpPr>
        <p:spPr>
          <a:xfrm>
            <a:off x="6442365" y="4984448"/>
            <a:ext cx="1836932" cy="369332"/>
          </a:xfrm>
          <a:prstGeom prst="rect">
            <a:avLst/>
          </a:prstGeom>
        </p:spPr>
        <p:txBody>
          <a:bodyPr wrap="square" rtlCol="0">
            <a:spAutoFit/>
          </a:bodyPr>
          <a:lstStyle/>
          <a:p>
            <a:pPr marL="0" indent="0">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Disad</a:t>
            </a:r>
            <a:r>
              <a:rPr lang="en-US" sz="1800" dirty="0">
                <a:latin typeface="Posterama" panose="020B0504020200020000" pitchFamily="34" charset="0"/>
                <a:ea typeface="微软雅黑"/>
                <a:cs typeface="Posterama" panose="020B0504020200020000" pitchFamily="34" charset="0"/>
              </a:rPr>
              <a:t>vantages</a:t>
            </a:r>
          </a:p>
        </p:txBody>
      </p:sp>
      <p:sp>
        <p:nvSpPr>
          <p:cNvPr id="3" name="TextBox 2">
            <a:extLst>
              <a:ext uri="{FF2B5EF4-FFF2-40B4-BE49-F238E27FC236}">
                <a16:creationId xmlns:a16="http://schemas.microsoft.com/office/drawing/2014/main" id="{A5055F9F-AA31-0402-9F69-6DD8B1C64A95}"/>
              </a:ext>
            </a:extLst>
          </p:cNvPr>
          <p:cNvSpPr txBox="1"/>
          <p:nvPr/>
        </p:nvSpPr>
        <p:spPr>
          <a:xfrm>
            <a:off x="10708187" y="1315463"/>
            <a:ext cx="1692837" cy="369332"/>
          </a:xfrm>
          <a:prstGeom prst="rect">
            <a:avLst/>
          </a:prstGeom>
        </p:spPr>
        <p:txBody>
          <a:bodyPr wrap="squar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Advantages</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A1B5-C786-76A0-8729-6AFE263202FE}"/>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054DC679-A437-E4B6-B10E-52248C3F304D}"/>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E82E2761-4F3B-3A31-2F96-4BA0FA5F0363}"/>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9F556F3-8EAE-82AA-67DF-107B27C16236}"/>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pic>
        <p:nvPicPr>
          <p:cNvPr id="7" name="Picture 6">
            <a:extLst>
              <a:ext uri="{FF2B5EF4-FFF2-40B4-BE49-F238E27FC236}">
                <a16:creationId xmlns:a16="http://schemas.microsoft.com/office/drawing/2014/main" id="{38A15BC0-5E9F-B743-1187-E25BB9F44076}"/>
              </a:ext>
            </a:extLst>
          </p:cNvPr>
          <p:cNvPicPr>
            <a:picLocks noChangeAspect="1"/>
          </p:cNvPicPr>
          <p:nvPr/>
        </p:nvPicPr>
        <p:blipFill>
          <a:blip r:embed="rId2"/>
          <a:stretch>
            <a:fillRect/>
          </a:stretch>
        </p:blipFill>
        <p:spPr>
          <a:xfrm>
            <a:off x="0" y="-1"/>
            <a:ext cx="12192000" cy="7263829"/>
          </a:xfrm>
          <a:prstGeom prst="rect">
            <a:avLst/>
          </a:prstGeom>
        </p:spPr>
      </p:pic>
    </p:spTree>
    <p:extLst>
      <p:ext uri="{BB962C8B-B14F-4D97-AF65-F5344CB8AC3E}">
        <p14:creationId xmlns:p14="http://schemas.microsoft.com/office/powerpoint/2010/main" val="809598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5D61-7783-204F-AFC7-1A2D2077556F}"/>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B9F87539-5457-E7D4-F56F-156087DED138}"/>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A0DA081A-B99E-4C6E-D347-58E556B8939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39B8CB6-40B8-0BDE-2C5B-7E7FE48067AD}"/>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pic>
        <p:nvPicPr>
          <p:cNvPr id="7" name="Picture 6">
            <a:extLst>
              <a:ext uri="{FF2B5EF4-FFF2-40B4-BE49-F238E27FC236}">
                <a16:creationId xmlns:a16="http://schemas.microsoft.com/office/drawing/2014/main" id="{6DF0DEB6-99F5-823F-79FC-A0BB4727CCD9}"/>
              </a:ext>
            </a:extLst>
          </p:cNvPr>
          <p:cNvPicPr>
            <a:picLocks noChangeAspect="1"/>
          </p:cNvPicPr>
          <p:nvPr/>
        </p:nvPicPr>
        <p:blipFill rotWithShape="1">
          <a:blip r:embed="rId2"/>
          <a:srcRect b="25038"/>
          <a:stretch/>
        </p:blipFill>
        <p:spPr>
          <a:xfrm>
            <a:off x="0" y="1"/>
            <a:ext cx="12192000" cy="4155757"/>
          </a:xfrm>
          <a:prstGeom prst="rect">
            <a:avLst/>
          </a:prstGeom>
        </p:spPr>
      </p:pic>
      <p:pic>
        <p:nvPicPr>
          <p:cNvPr id="9" name="Picture 8">
            <a:extLst>
              <a:ext uri="{FF2B5EF4-FFF2-40B4-BE49-F238E27FC236}">
                <a16:creationId xmlns:a16="http://schemas.microsoft.com/office/drawing/2014/main" id="{78AF3537-97A9-1666-176B-5F18D969DDD2}"/>
              </a:ext>
            </a:extLst>
          </p:cNvPr>
          <p:cNvPicPr>
            <a:picLocks noChangeAspect="1"/>
          </p:cNvPicPr>
          <p:nvPr/>
        </p:nvPicPr>
        <p:blipFill>
          <a:blip r:embed="rId3"/>
          <a:stretch>
            <a:fillRect/>
          </a:stretch>
        </p:blipFill>
        <p:spPr>
          <a:xfrm>
            <a:off x="0" y="4274049"/>
            <a:ext cx="12192000" cy="2581910"/>
          </a:xfrm>
          <a:prstGeom prst="rect">
            <a:avLst/>
          </a:prstGeom>
        </p:spPr>
      </p:pic>
    </p:spTree>
    <p:extLst>
      <p:ext uri="{BB962C8B-B14F-4D97-AF65-F5344CB8AC3E}">
        <p14:creationId xmlns:p14="http://schemas.microsoft.com/office/powerpoint/2010/main" val="427015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8A4B-2F9D-E791-F6DE-3F2379986D4E}"/>
              </a:ext>
            </a:extLst>
          </p:cNvPr>
          <p:cNvSpPr>
            <a:spLocks noGrp="1"/>
          </p:cNvSpPr>
          <p:nvPr>
            <p:ph type="title"/>
          </p:nvPr>
        </p:nvSpPr>
        <p:spPr/>
        <p:txBody>
          <a:bodyPr/>
          <a:lstStyle/>
          <a:p>
            <a:endParaRPr lang="en-IN"/>
          </a:p>
        </p:txBody>
      </p:sp>
      <p:sp>
        <p:nvSpPr>
          <p:cNvPr id="3" name="Chart Placeholder 2">
            <a:extLst>
              <a:ext uri="{FF2B5EF4-FFF2-40B4-BE49-F238E27FC236}">
                <a16:creationId xmlns:a16="http://schemas.microsoft.com/office/drawing/2014/main" id="{153A2EB5-9656-5716-F1DD-E536977BBF6A}"/>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D5C36F8F-42F7-32C4-2484-C2992A9B92E4}"/>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47DFAA8-8B96-482D-117E-24A74557F78E}"/>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pic>
        <p:nvPicPr>
          <p:cNvPr id="7" name="Picture 6">
            <a:extLst>
              <a:ext uri="{FF2B5EF4-FFF2-40B4-BE49-F238E27FC236}">
                <a16:creationId xmlns:a16="http://schemas.microsoft.com/office/drawing/2014/main" id="{93B00B68-7284-96DD-E18B-CBC33F4880AD}"/>
              </a:ext>
            </a:extLst>
          </p:cNvPr>
          <p:cNvPicPr>
            <a:picLocks noChangeAspect="1"/>
          </p:cNvPicPr>
          <p:nvPr/>
        </p:nvPicPr>
        <p:blipFill>
          <a:blip r:embed="rId2"/>
          <a:stretch>
            <a:fillRect/>
          </a:stretch>
        </p:blipFill>
        <p:spPr>
          <a:xfrm>
            <a:off x="71919" y="0"/>
            <a:ext cx="12120081" cy="3513762"/>
          </a:xfrm>
          <a:prstGeom prst="rect">
            <a:avLst/>
          </a:prstGeom>
        </p:spPr>
      </p:pic>
      <p:pic>
        <p:nvPicPr>
          <p:cNvPr id="9" name="Picture 8">
            <a:extLst>
              <a:ext uri="{FF2B5EF4-FFF2-40B4-BE49-F238E27FC236}">
                <a16:creationId xmlns:a16="http://schemas.microsoft.com/office/drawing/2014/main" id="{F071CB1A-2B04-EF07-D891-A8B19C4D0E83}"/>
              </a:ext>
            </a:extLst>
          </p:cNvPr>
          <p:cNvPicPr>
            <a:picLocks noChangeAspect="1"/>
          </p:cNvPicPr>
          <p:nvPr/>
        </p:nvPicPr>
        <p:blipFill>
          <a:blip r:embed="rId3"/>
          <a:stretch>
            <a:fillRect/>
          </a:stretch>
        </p:blipFill>
        <p:spPr>
          <a:xfrm>
            <a:off x="1366462" y="3513762"/>
            <a:ext cx="5578867" cy="2624100"/>
          </a:xfrm>
          <a:prstGeom prst="rect">
            <a:avLst/>
          </a:prstGeom>
        </p:spPr>
      </p:pic>
      <p:pic>
        <p:nvPicPr>
          <p:cNvPr id="11" name="Picture 10">
            <a:extLst>
              <a:ext uri="{FF2B5EF4-FFF2-40B4-BE49-F238E27FC236}">
                <a16:creationId xmlns:a16="http://schemas.microsoft.com/office/drawing/2014/main" id="{214087B7-CD96-AE93-BB3B-A10BA97B8D01}"/>
              </a:ext>
            </a:extLst>
          </p:cNvPr>
          <p:cNvPicPr>
            <a:picLocks noChangeAspect="1"/>
          </p:cNvPicPr>
          <p:nvPr/>
        </p:nvPicPr>
        <p:blipFill>
          <a:blip r:embed="rId4"/>
          <a:stretch>
            <a:fillRect/>
          </a:stretch>
        </p:blipFill>
        <p:spPr>
          <a:xfrm>
            <a:off x="1232899" y="5808532"/>
            <a:ext cx="5712430" cy="1107360"/>
          </a:xfrm>
          <a:prstGeom prst="rect">
            <a:avLst/>
          </a:prstGeom>
        </p:spPr>
      </p:pic>
      <p:pic>
        <p:nvPicPr>
          <p:cNvPr id="13" name="Picture 12">
            <a:extLst>
              <a:ext uri="{FF2B5EF4-FFF2-40B4-BE49-F238E27FC236}">
                <a16:creationId xmlns:a16="http://schemas.microsoft.com/office/drawing/2014/main" id="{5387A86F-9780-7FD0-7D90-E9481A27F84D}"/>
              </a:ext>
            </a:extLst>
          </p:cNvPr>
          <p:cNvPicPr>
            <a:picLocks noChangeAspect="1"/>
          </p:cNvPicPr>
          <p:nvPr/>
        </p:nvPicPr>
        <p:blipFill>
          <a:blip r:embed="rId4"/>
          <a:stretch>
            <a:fillRect/>
          </a:stretch>
        </p:blipFill>
        <p:spPr>
          <a:xfrm>
            <a:off x="17312" y="3483498"/>
            <a:ext cx="1349150" cy="3374501"/>
          </a:xfrm>
          <a:prstGeom prst="rect">
            <a:avLst/>
          </a:prstGeom>
        </p:spPr>
      </p:pic>
      <p:pic>
        <p:nvPicPr>
          <p:cNvPr id="14" name="Picture 13">
            <a:extLst>
              <a:ext uri="{FF2B5EF4-FFF2-40B4-BE49-F238E27FC236}">
                <a16:creationId xmlns:a16="http://schemas.microsoft.com/office/drawing/2014/main" id="{D570E8E8-6B41-77AB-F1CC-558959DDAF4B}"/>
              </a:ext>
            </a:extLst>
          </p:cNvPr>
          <p:cNvPicPr>
            <a:picLocks noChangeAspect="1"/>
          </p:cNvPicPr>
          <p:nvPr/>
        </p:nvPicPr>
        <p:blipFill>
          <a:blip r:embed="rId4"/>
          <a:stretch>
            <a:fillRect/>
          </a:stretch>
        </p:blipFill>
        <p:spPr>
          <a:xfrm>
            <a:off x="6881071" y="3480544"/>
            <a:ext cx="5239010" cy="3259303"/>
          </a:xfrm>
          <a:prstGeom prst="rect">
            <a:avLst/>
          </a:prstGeom>
        </p:spPr>
      </p:pic>
    </p:spTree>
    <p:extLst>
      <p:ext uri="{BB962C8B-B14F-4D97-AF65-F5344CB8AC3E}">
        <p14:creationId xmlns:p14="http://schemas.microsoft.com/office/powerpoint/2010/main" val="3559109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1703538"/>
            <a:ext cx="5704890" cy="1491390"/>
          </a:xfrm>
        </p:spPr>
        <p:txBody>
          <a:bodyPr/>
          <a:lstStyle/>
          <a:p>
            <a:r>
              <a:rPr lang="en-US" dirty="0"/>
              <a:t>Thank you</a:t>
            </a:r>
          </a:p>
        </p:txBody>
      </p:sp>
      <p:pic>
        <p:nvPicPr>
          <p:cNvPr id="5" name="Picture Placeholder 4">
            <a:extLst>
              <a:ext uri="{FF2B5EF4-FFF2-40B4-BE49-F238E27FC236}">
                <a16:creationId xmlns:a16="http://schemas.microsoft.com/office/drawing/2014/main" id="{003EC7B4-B0D2-9D0D-B1C6-72AB9F768760}"/>
              </a:ext>
            </a:extLst>
          </p:cNvPr>
          <p:cNvPicPr>
            <a:picLocks noGrp="1" noChangeAspect="1"/>
          </p:cNvPicPr>
          <p:nvPr>
            <p:ph type="pic" sz="quarter" idx="49"/>
          </p:nvPr>
        </p:nvPicPr>
        <p:blipFill>
          <a:blip r:embed="rId2"/>
          <a:srcRect l="11652" r="11652"/>
          <a:stretch>
            <a:fillRect/>
          </a:stretch>
        </p:blipFill>
        <p:spPr/>
      </p:pic>
      <p:pic>
        <p:nvPicPr>
          <p:cNvPr id="9" name="Picture Placeholder 8">
            <a:extLst>
              <a:ext uri="{FF2B5EF4-FFF2-40B4-BE49-F238E27FC236}">
                <a16:creationId xmlns:a16="http://schemas.microsoft.com/office/drawing/2014/main" id="{807EB8DE-2B36-3B90-C9B6-22CF225D5C77}"/>
              </a:ext>
            </a:extLst>
          </p:cNvPr>
          <p:cNvPicPr>
            <a:picLocks noGrp="1" noChangeAspect="1"/>
          </p:cNvPicPr>
          <p:nvPr>
            <p:ph type="pic" sz="quarter" idx="48"/>
          </p:nvPr>
        </p:nvPicPr>
        <p:blipFill>
          <a:blip r:embed="rId3"/>
          <a:srcRect l="20827" r="20827"/>
          <a:stretch>
            <a:fillRect/>
          </a:stretch>
        </p:blipFill>
        <p:spPr/>
      </p:pic>
      <p:pic>
        <p:nvPicPr>
          <p:cNvPr id="13" name="Picture Placeholder 12">
            <a:extLst>
              <a:ext uri="{FF2B5EF4-FFF2-40B4-BE49-F238E27FC236}">
                <a16:creationId xmlns:a16="http://schemas.microsoft.com/office/drawing/2014/main" id="{51D261E3-3B36-7DF1-803E-DB1CAA3C0BE7}"/>
              </a:ext>
            </a:extLst>
          </p:cNvPr>
          <p:cNvPicPr>
            <a:picLocks noGrp="1" noChangeAspect="1"/>
          </p:cNvPicPr>
          <p:nvPr>
            <p:ph type="pic" sz="quarter" idx="51"/>
          </p:nvPr>
        </p:nvPicPr>
        <p:blipFill>
          <a:blip r:embed="rId4"/>
          <a:srcRect t="6061" b="6061"/>
          <a:stretch>
            <a:fillRect/>
          </a:stretch>
        </p:blipFill>
        <p:spPr/>
      </p:pic>
      <p:pic>
        <p:nvPicPr>
          <p:cNvPr id="20" name="Picture Placeholder 19">
            <a:extLst>
              <a:ext uri="{FF2B5EF4-FFF2-40B4-BE49-F238E27FC236}">
                <a16:creationId xmlns:a16="http://schemas.microsoft.com/office/drawing/2014/main" id="{DAC34FCB-AE60-344E-3CFA-6DC55D09969D}"/>
              </a:ext>
            </a:extLst>
          </p:cNvPr>
          <p:cNvPicPr>
            <a:picLocks noGrp="1" noChangeAspect="1"/>
          </p:cNvPicPr>
          <p:nvPr>
            <p:ph type="pic" sz="quarter" idx="50"/>
          </p:nvPr>
        </p:nvPicPr>
        <p:blipFill>
          <a:blip r:embed="rId5"/>
          <a:srcRect l="19253" r="19253"/>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C5F1B930-329E-3445-634F-122CCF19B2EC}"/>
              </a:ext>
              <a:ext uri="{C183D7F6-B498-43B3-948B-1728B52AA6E4}">
                <adec:decorative xmlns:adec="http://schemas.microsoft.com/office/drawing/2017/decorative" val="1"/>
              </a:ext>
            </a:extLst>
          </p:cNvPr>
          <p:cNvSpPr/>
          <p:nvPr/>
        </p:nvSpPr>
        <p:spPr>
          <a:xfrm rot="20478285">
            <a:off x="10119856" y="5296014"/>
            <a:ext cx="1303609" cy="133673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49801" y="267180"/>
            <a:ext cx="5495199" cy="1325563"/>
          </a:xfrm>
        </p:spPr>
        <p:txBody>
          <a:bodyPr/>
          <a:lstStyle/>
          <a:p>
            <a:r>
              <a:rPr lang="en-US" dirty="0"/>
              <a:t>What is Decision Tree Algorithm?</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2354892"/>
            <a:ext cx="4260180" cy="3609490"/>
          </a:xfrm>
        </p:spPr>
        <p:txBody>
          <a:bodyPr/>
          <a:lstStyle/>
          <a:p>
            <a:pPr marL="285750" indent="-285750">
              <a:buFont typeface="Courier New" panose="02070309020205020404" pitchFamily="49" charset="0"/>
              <a:buChar char="o"/>
            </a:pPr>
            <a:r>
              <a:rPr lang="en-US" sz="1800" dirty="0"/>
              <a:t>As the name suggests, decision tree is an algorithm that has shape like tree and it helps make certain decisions by monitoring the different attributes provided</a:t>
            </a:r>
          </a:p>
          <a:p>
            <a:endParaRPr lang="en-US" sz="1800" dirty="0"/>
          </a:p>
          <a:p>
            <a:pPr marL="285750" indent="-285750">
              <a:buFont typeface="Courier New" panose="02070309020205020404" pitchFamily="49" charset="0"/>
              <a:buChar char="o"/>
            </a:pPr>
            <a:r>
              <a:rPr lang="en-US" sz="1800" dirty="0"/>
              <a:t>The decision tree starts with distinct classes compiled at the root node, and then it produces decision boundaries or branches to partition the items into their respective classes at the leaf nodes.</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Decision tree </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31" name="Picture Placeholder 43">
            <a:extLst>
              <a:ext uri="{FF2B5EF4-FFF2-40B4-BE49-F238E27FC236}">
                <a16:creationId xmlns:a16="http://schemas.microsoft.com/office/drawing/2014/main" id="{2A40D872-B6C6-6F9B-9AEC-BC4DA4C374EA}"/>
              </a:ext>
            </a:extLst>
          </p:cNvPr>
          <p:cNvPicPr>
            <a:picLocks noChangeAspect="1"/>
          </p:cNvPicPr>
          <p:nvPr/>
        </p:nvPicPr>
        <p:blipFill>
          <a:blip r:embed="rId2"/>
          <a:srcRect l="6518" r="6518"/>
          <a:stretch>
            <a:fillRect/>
          </a:stretch>
        </p:blipFill>
        <p:spPr>
          <a:xfrm>
            <a:off x="6192393" y="0"/>
            <a:ext cx="5653580" cy="6776595"/>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811644" y="647913"/>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2FDB-211B-8EC7-574E-D99625863EC1}"/>
              </a:ext>
            </a:extLst>
          </p:cNvPr>
          <p:cNvSpPr>
            <a:spLocks noGrp="1"/>
          </p:cNvSpPr>
          <p:nvPr>
            <p:ph type="title"/>
          </p:nvPr>
        </p:nvSpPr>
        <p:spPr/>
        <p:txBody>
          <a:bodyPr/>
          <a:lstStyle/>
          <a:p>
            <a:r>
              <a:rPr lang="en-US" dirty="0"/>
              <a:t>Types of Decision Tree Algorithms</a:t>
            </a:r>
          </a:p>
        </p:txBody>
      </p:sp>
      <p:pic>
        <p:nvPicPr>
          <p:cNvPr id="30" name="Picture Placeholder 29">
            <a:extLst>
              <a:ext uri="{FF2B5EF4-FFF2-40B4-BE49-F238E27FC236}">
                <a16:creationId xmlns:a16="http://schemas.microsoft.com/office/drawing/2014/main" id="{76DDA351-EE03-BF38-422A-684DB20D1954}"/>
              </a:ext>
            </a:extLst>
          </p:cNvPr>
          <p:cNvPicPr>
            <a:picLocks noGrp="1" noChangeAspect="1"/>
          </p:cNvPicPr>
          <p:nvPr>
            <p:ph type="pic" sz="quarter" idx="48"/>
          </p:nvPr>
        </p:nvPicPr>
        <p:blipFill>
          <a:blip r:embed="rId2"/>
          <a:srcRect l="6725" r="6725"/>
          <a:stretch>
            <a:fillRect/>
          </a:stretch>
        </p:blipFill>
        <p:spPr>
          <a:xfrm>
            <a:off x="5599113" y="508000"/>
            <a:ext cx="1174750" cy="1357313"/>
          </a:xfrm>
        </p:spPr>
      </p:pic>
      <p:sp>
        <p:nvSpPr>
          <p:cNvPr id="4" name="Text Placeholder 3">
            <a:extLst>
              <a:ext uri="{FF2B5EF4-FFF2-40B4-BE49-F238E27FC236}">
                <a16:creationId xmlns:a16="http://schemas.microsoft.com/office/drawing/2014/main" id="{63195CE7-1695-0E9E-F3F6-633C0187BC74}"/>
              </a:ext>
            </a:extLst>
          </p:cNvPr>
          <p:cNvSpPr>
            <a:spLocks noGrp="1"/>
          </p:cNvSpPr>
          <p:nvPr>
            <p:ph type="body" sz="quarter" idx="27"/>
          </p:nvPr>
        </p:nvSpPr>
        <p:spPr>
          <a:xfrm>
            <a:off x="6850247" y="594026"/>
            <a:ext cx="2289842" cy="626551"/>
          </a:xfrm>
        </p:spPr>
        <p:txBody>
          <a:bodyPr/>
          <a:lstStyle/>
          <a:p>
            <a:r>
              <a:rPr lang="en-US" dirty="0"/>
              <a:t>ID3</a:t>
            </a:r>
          </a:p>
        </p:txBody>
      </p:sp>
      <p:sp>
        <p:nvSpPr>
          <p:cNvPr id="5" name="Text Placeholder 4">
            <a:extLst>
              <a:ext uri="{FF2B5EF4-FFF2-40B4-BE49-F238E27FC236}">
                <a16:creationId xmlns:a16="http://schemas.microsoft.com/office/drawing/2014/main" id="{DE6DD9AA-BC09-042A-91E4-6B960C840EFA}"/>
              </a:ext>
            </a:extLst>
          </p:cNvPr>
          <p:cNvSpPr>
            <a:spLocks noGrp="1"/>
          </p:cNvSpPr>
          <p:nvPr>
            <p:ph type="body" sz="quarter" idx="28"/>
          </p:nvPr>
        </p:nvSpPr>
        <p:spPr>
          <a:xfrm>
            <a:off x="6850248" y="1237392"/>
            <a:ext cx="2289842" cy="506399"/>
          </a:xfrm>
        </p:spPr>
        <p:txBody>
          <a:bodyPr/>
          <a:lstStyle/>
          <a:p>
            <a:endParaRPr lang="en-US"/>
          </a:p>
        </p:txBody>
      </p:sp>
      <p:pic>
        <p:nvPicPr>
          <p:cNvPr id="32" name="Picture Placeholder 31">
            <a:extLst>
              <a:ext uri="{FF2B5EF4-FFF2-40B4-BE49-F238E27FC236}">
                <a16:creationId xmlns:a16="http://schemas.microsoft.com/office/drawing/2014/main" id="{29C27A25-A903-E9E8-3BB5-4548D6E13BE2}"/>
              </a:ext>
            </a:extLst>
          </p:cNvPr>
          <p:cNvPicPr>
            <a:picLocks noGrp="1" noChangeAspect="1"/>
          </p:cNvPicPr>
          <p:nvPr>
            <p:ph type="pic" sz="quarter" idx="69"/>
          </p:nvPr>
        </p:nvPicPr>
        <p:blipFill>
          <a:blip r:embed="rId3"/>
          <a:srcRect l="20833" r="20833"/>
          <a:stretch>
            <a:fillRect/>
          </a:stretch>
        </p:blipFill>
        <p:spPr>
          <a:xfrm>
            <a:off x="5599113" y="2076450"/>
            <a:ext cx="1174750" cy="1357313"/>
          </a:xfrm>
        </p:spPr>
      </p:pic>
      <p:sp>
        <p:nvSpPr>
          <p:cNvPr id="10" name="Text Placeholder 9">
            <a:extLst>
              <a:ext uri="{FF2B5EF4-FFF2-40B4-BE49-F238E27FC236}">
                <a16:creationId xmlns:a16="http://schemas.microsoft.com/office/drawing/2014/main" id="{16FDFE72-AEC5-A9C0-C510-68B961CD8E7D}"/>
              </a:ext>
            </a:extLst>
          </p:cNvPr>
          <p:cNvSpPr>
            <a:spLocks noGrp="1"/>
          </p:cNvSpPr>
          <p:nvPr>
            <p:ph type="body" sz="quarter" idx="57"/>
          </p:nvPr>
        </p:nvSpPr>
        <p:spPr>
          <a:xfrm>
            <a:off x="6850247" y="2176682"/>
            <a:ext cx="2193021" cy="617418"/>
          </a:xfrm>
        </p:spPr>
        <p:txBody>
          <a:bodyPr/>
          <a:lstStyle/>
          <a:p>
            <a:r>
              <a:rPr lang="en-US" dirty="0"/>
              <a:t>CART</a:t>
            </a:r>
          </a:p>
        </p:txBody>
      </p:sp>
      <p:sp>
        <p:nvSpPr>
          <p:cNvPr id="11" name="Text Placeholder 10">
            <a:extLst>
              <a:ext uri="{FF2B5EF4-FFF2-40B4-BE49-F238E27FC236}">
                <a16:creationId xmlns:a16="http://schemas.microsoft.com/office/drawing/2014/main" id="{694D3AE1-5FC6-A1EA-9D6C-0C876B2BF1E5}"/>
              </a:ext>
            </a:extLst>
          </p:cNvPr>
          <p:cNvSpPr>
            <a:spLocks noGrp="1"/>
          </p:cNvSpPr>
          <p:nvPr>
            <p:ph type="body" sz="quarter" idx="58"/>
          </p:nvPr>
        </p:nvSpPr>
        <p:spPr>
          <a:xfrm>
            <a:off x="6850249" y="2811232"/>
            <a:ext cx="2193021" cy="506399"/>
          </a:xfrm>
        </p:spPr>
        <p:txBody>
          <a:bodyPr/>
          <a:lstStyle/>
          <a:p>
            <a:r>
              <a:rPr lang="en-US" dirty="0"/>
              <a:t>Classification and Regression Trees</a:t>
            </a:r>
          </a:p>
        </p:txBody>
      </p:sp>
      <p:sp>
        <p:nvSpPr>
          <p:cNvPr id="16" name="Text Placeholder 15">
            <a:extLst>
              <a:ext uri="{FF2B5EF4-FFF2-40B4-BE49-F238E27FC236}">
                <a16:creationId xmlns:a16="http://schemas.microsoft.com/office/drawing/2014/main" id="{18DACBDB-3E4E-62C2-78CF-7BEFF55B0EBC}"/>
              </a:ext>
            </a:extLst>
          </p:cNvPr>
          <p:cNvSpPr>
            <a:spLocks noGrp="1"/>
          </p:cNvSpPr>
          <p:nvPr>
            <p:ph type="body" sz="quarter" idx="61"/>
          </p:nvPr>
        </p:nvSpPr>
        <p:spPr>
          <a:xfrm>
            <a:off x="6850247" y="3847027"/>
            <a:ext cx="2098039" cy="506399"/>
          </a:xfrm>
        </p:spPr>
        <p:txBody>
          <a:bodyPr/>
          <a:lstStyle/>
          <a:p>
            <a:r>
              <a:rPr lang="en-US" dirty="0"/>
              <a:t>Chi-Square</a:t>
            </a:r>
          </a:p>
        </p:txBody>
      </p:sp>
      <p:sp>
        <p:nvSpPr>
          <p:cNvPr id="17" name="Text Placeholder 16">
            <a:extLst>
              <a:ext uri="{FF2B5EF4-FFF2-40B4-BE49-F238E27FC236}">
                <a16:creationId xmlns:a16="http://schemas.microsoft.com/office/drawing/2014/main" id="{5FAA8FD2-AE91-9B38-CA11-6116C3DA4C47}"/>
              </a:ext>
            </a:extLst>
          </p:cNvPr>
          <p:cNvSpPr>
            <a:spLocks noGrp="1"/>
          </p:cNvSpPr>
          <p:nvPr>
            <p:ph type="body" sz="quarter" idx="62"/>
          </p:nvPr>
        </p:nvSpPr>
        <p:spPr>
          <a:xfrm>
            <a:off x="6850248" y="4383588"/>
            <a:ext cx="2098038" cy="506399"/>
          </a:xfrm>
        </p:spPr>
        <p:txBody>
          <a:bodyPr/>
          <a:lstStyle/>
          <a:p>
            <a:endParaRPr lang="en-US"/>
          </a:p>
        </p:txBody>
      </p:sp>
      <p:pic>
        <p:nvPicPr>
          <p:cNvPr id="42" name="Picture Placeholder 41">
            <a:extLst>
              <a:ext uri="{FF2B5EF4-FFF2-40B4-BE49-F238E27FC236}">
                <a16:creationId xmlns:a16="http://schemas.microsoft.com/office/drawing/2014/main" id="{97539F7D-CE02-A27C-A8D6-AE2CB7455406}"/>
              </a:ext>
            </a:extLst>
          </p:cNvPr>
          <p:cNvPicPr>
            <a:picLocks noGrp="1" noChangeAspect="1"/>
          </p:cNvPicPr>
          <p:nvPr>
            <p:ph type="pic" sz="quarter" idx="71"/>
          </p:nvPr>
        </p:nvPicPr>
        <p:blipFill>
          <a:blip r:embed="rId4"/>
          <a:srcRect l="14301" r="14301"/>
          <a:stretch>
            <a:fillRect/>
          </a:stretch>
        </p:blipFill>
        <p:spPr>
          <a:xfrm>
            <a:off x="5599113" y="5224463"/>
            <a:ext cx="1174750" cy="1358900"/>
          </a:xfrm>
        </p:spPr>
      </p:pic>
      <p:sp>
        <p:nvSpPr>
          <p:cNvPr id="22" name="Text Placeholder 21">
            <a:extLst>
              <a:ext uri="{FF2B5EF4-FFF2-40B4-BE49-F238E27FC236}">
                <a16:creationId xmlns:a16="http://schemas.microsoft.com/office/drawing/2014/main" id="{9FF98F41-7159-04D5-E1F2-EC21EE6AA720}"/>
              </a:ext>
            </a:extLst>
          </p:cNvPr>
          <p:cNvSpPr>
            <a:spLocks noGrp="1"/>
          </p:cNvSpPr>
          <p:nvPr>
            <p:ph type="body" sz="quarter" idx="65"/>
          </p:nvPr>
        </p:nvSpPr>
        <p:spPr>
          <a:xfrm>
            <a:off x="6850247" y="5440960"/>
            <a:ext cx="2289842" cy="506399"/>
          </a:xfrm>
        </p:spPr>
        <p:txBody>
          <a:bodyPr/>
          <a:lstStyle/>
          <a:p>
            <a:r>
              <a:rPr lang="en-US" dirty="0"/>
              <a:t>Reduction in variance</a:t>
            </a:r>
          </a:p>
        </p:txBody>
      </p:sp>
      <p:sp>
        <p:nvSpPr>
          <p:cNvPr id="23" name="Text Placeholder 22">
            <a:extLst>
              <a:ext uri="{FF2B5EF4-FFF2-40B4-BE49-F238E27FC236}">
                <a16:creationId xmlns:a16="http://schemas.microsoft.com/office/drawing/2014/main" id="{B45DF4DC-4310-AB2B-D32F-0692FCEBEA67}"/>
              </a:ext>
            </a:extLst>
          </p:cNvPr>
          <p:cNvSpPr>
            <a:spLocks noGrp="1"/>
          </p:cNvSpPr>
          <p:nvPr>
            <p:ph type="body" sz="quarter" idx="66"/>
          </p:nvPr>
        </p:nvSpPr>
        <p:spPr>
          <a:xfrm>
            <a:off x="6850248" y="5973105"/>
            <a:ext cx="2098038" cy="506399"/>
          </a:xfrm>
        </p:spPr>
        <p:txBody>
          <a:bodyPr/>
          <a:lstStyle/>
          <a:p>
            <a:endParaRPr lang="en-US"/>
          </a:p>
        </p:txBody>
      </p:sp>
      <p:sp>
        <p:nvSpPr>
          <p:cNvPr id="27" name="Footer Placeholder 26">
            <a:extLst>
              <a:ext uri="{FF2B5EF4-FFF2-40B4-BE49-F238E27FC236}">
                <a16:creationId xmlns:a16="http://schemas.microsoft.com/office/drawing/2014/main" id="{857E8F58-1688-181E-8F02-56FEC8B725DC}"/>
              </a:ext>
            </a:extLst>
          </p:cNvPr>
          <p:cNvSpPr>
            <a:spLocks noGrp="1"/>
          </p:cNvSpPr>
          <p:nvPr>
            <p:ph type="ftr" sz="quarter" idx="76"/>
          </p:nvPr>
        </p:nvSpPr>
        <p:spPr/>
        <p:txBody>
          <a:bodyPr/>
          <a:lstStyle/>
          <a:p>
            <a:r>
              <a:rPr lang="en-US" dirty="0"/>
              <a:t>Decision tree </a:t>
            </a:r>
          </a:p>
        </p:txBody>
      </p:sp>
      <p:sp>
        <p:nvSpPr>
          <p:cNvPr id="28" name="Slide Number Placeholder 27">
            <a:extLst>
              <a:ext uri="{FF2B5EF4-FFF2-40B4-BE49-F238E27FC236}">
                <a16:creationId xmlns:a16="http://schemas.microsoft.com/office/drawing/2014/main" id="{221513F8-DE5A-5B59-6546-EDD9913F7FC4}"/>
              </a:ext>
            </a:extLst>
          </p:cNvPr>
          <p:cNvSpPr>
            <a:spLocks noGrp="1"/>
          </p:cNvSpPr>
          <p:nvPr>
            <p:ph type="sldNum" sz="quarter" idx="77"/>
          </p:nvPr>
        </p:nvSpPr>
        <p:spPr/>
        <p:txBody>
          <a:bodyPr/>
          <a:lstStyle/>
          <a:p>
            <a:fld id="{47FEACEE-25B4-4A2D-B147-27296E36371D}" type="slidenum">
              <a:rPr lang="en-US" altLang="zh-CN" smtClean="0"/>
              <a:pPr/>
              <a:t>4</a:t>
            </a:fld>
            <a:endParaRPr lang="en-US" altLang="zh-CN" dirty="0"/>
          </a:p>
        </p:txBody>
      </p:sp>
      <p:pic>
        <p:nvPicPr>
          <p:cNvPr id="40" name="Picture Placeholder 39">
            <a:extLst>
              <a:ext uri="{FF2B5EF4-FFF2-40B4-BE49-F238E27FC236}">
                <a16:creationId xmlns:a16="http://schemas.microsoft.com/office/drawing/2014/main" id="{4052AE74-A17C-A008-117D-FF017F9EE478}"/>
              </a:ext>
            </a:extLst>
          </p:cNvPr>
          <p:cNvPicPr>
            <a:picLocks noGrp="1" noChangeAspect="1"/>
          </p:cNvPicPr>
          <p:nvPr>
            <p:ph type="pic" sz="quarter" idx="70"/>
          </p:nvPr>
        </p:nvPicPr>
        <p:blipFill>
          <a:blip r:embed="rId5"/>
          <a:srcRect l="26324" r="26324"/>
          <a:stretch>
            <a:fillRect/>
          </a:stretch>
        </p:blipFill>
        <p:spPr>
          <a:xfrm>
            <a:off x="5599833" y="3634768"/>
            <a:ext cx="1173264" cy="1357920"/>
          </a:xfrm>
        </p:spPr>
      </p:pic>
    </p:spTree>
    <p:extLst>
      <p:ext uri="{BB962C8B-B14F-4D97-AF65-F5344CB8AC3E}">
        <p14:creationId xmlns:p14="http://schemas.microsoft.com/office/powerpoint/2010/main" val="327029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F2730190-4E48-A29E-FEE5-950F21462882}"/>
              </a:ext>
            </a:extLst>
          </p:cNvPr>
          <p:cNvSpPr>
            <a:spLocks noGrp="1"/>
          </p:cNvSpPr>
          <p:nvPr>
            <p:ph type="title"/>
          </p:nvPr>
        </p:nvSpPr>
        <p:spPr>
          <a:xfrm>
            <a:off x="554619" y="572023"/>
            <a:ext cx="3994173" cy="674886"/>
          </a:xfrm>
        </p:spPr>
        <p:txBody>
          <a:bodyPr/>
          <a:lstStyle/>
          <a:p>
            <a:r>
              <a:rPr lang="en-US" dirty="0"/>
              <a:t>Terminologies :</a:t>
            </a:r>
          </a:p>
        </p:txBody>
      </p:sp>
      <p:sp>
        <p:nvSpPr>
          <p:cNvPr id="3" name="Slide Number Placeholder 11">
            <a:extLst>
              <a:ext uri="{FF2B5EF4-FFF2-40B4-BE49-F238E27FC236}">
                <a16:creationId xmlns:a16="http://schemas.microsoft.com/office/drawing/2014/main" id="{2F424E7E-FD46-677E-EA88-FBB133BE26D7}"/>
              </a:ext>
            </a:extLst>
          </p:cNvPr>
          <p:cNvSpPr txBox="1">
            <a:spLocks/>
          </p:cNvSpPr>
          <p:nvPr/>
        </p:nvSpPr>
        <p:spPr>
          <a:xfrm>
            <a:off x="11194169" y="6217920"/>
            <a:ext cx="4585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FEACEE-25B4-4A2D-B147-27296E36371D}" type="slidenum">
              <a:rPr lang="en-US" altLang="zh-CN" smtClean="0"/>
              <a:pPr/>
              <a:t>5</a:t>
            </a:fld>
            <a:endParaRPr lang="en-US" altLang="zh-CN" dirty="0"/>
          </a:p>
        </p:txBody>
      </p:sp>
      <p:sp>
        <p:nvSpPr>
          <p:cNvPr id="4" name="TextBox 3">
            <a:extLst>
              <a:ext uri="{FF2B5EF4-FFF2-40B4-BE49-F238E27FC236}">
                <a16:creationId xmlns:a16="http://schemas.microsoft.com/office/drawing/2014/main" id="{8F4B3DE0-1553-9188-C806-0D18E9AF4FC9}"/>
              </a:ext>
            </a:extLst>
          </p:cNvPr>
          <p:cNvSpPr txBox="1"/>
          <p:nvPr/>
        </p:nvSpPr>
        <p:spPr>
          <a:xfrm>
            <a:off x="554619" y="1838787"/>
            <a:ext cx="6120246" cy="3970318"/>
          </a:xfrm>
          <a:prstGeom prst="rect">
            <a:avLst/>
          </a:prstGeom>
        </p:spPr>
        <p:txBody>
          <a:bodyPr wrap="square" rtlCol="0">
            <a:spAutoFit/>
          </a:bodyPr>
          <a:lstStyle/>
          <a:p>
            <a:pPr marL="342900" indent="-342900">
              <a:lnSpc>
                <a:spcPct val="100000"/>
              </a:lnSpc>
              <a:spcBef>
                <a:spcPts val="0"/>
              </a:spcBef>
              <a:buFontTx/>
              <a:buAutoNum type="arabicPeriod"/>
            </a:pPr>
            <a:r>
              <a:rPr lang="en-US" sz="1800" b="1" dirty="0">
                <a:latin typeface="Posterama" panose="020B0504020200020000" pitchFamily="34" charset="0"/>
                <a:ea typeface="微软雅黑"/>
                <a:cs typeface="Posterama" panose="020B0504020200020000" pitchFamily="34" charset="0"/>
              </a:rPr>
              <a:t>Root Node:  </a:t>
            </a:r>
            <a:r>
              <a:rPr lang="en-US" dirty="0">
                <a:latin typeface="Posterama" panose="020B0504020200020000" pitchFamily="34" charset="0"/>
                <a:ea typeface="微软雅黑"/>
                <a:cs typeface="Posterama" panose="020B0504020200020000" pitchFamily="34" charset="0"/>
              </a:rPr>
              <a:t>the nodes gets divided into different  homogeneous nodes. It represents the entire sample.</a:t>
            </a:r>
          </a:p>
          <a:p>
            <a:pPr marL="342900" indent="-342900">
              <a:lnSpc>
                <a:spcPct val="100000"/>
              </a:lnSpc>
              <a:spcBef>
                <a:spcPts val="0"/>
              </a:spcBef>
              <a:buAutoNum type="arabicPeriod" startAt="2"/>
            </a:pPr>
            <a:r>
              <a:rPr lang="en-US" b="1" dirty="0">
                <a:latin typeface="Posterama" panose="020B0504020200020000" pitchFamily="34" charset="0"/>
                <a:ea typeface="微软雅黑"/>
                <a:cs typeface="Posterama" panose="020B0504020200020000" pitchFamily="34" charset="0"/>
              </a:rPr>
              <a:t>Splitting:  </a:t>
            </a:r>
            <a:r>
              <a:rPr lang="en-US" dirty="0">
                <a:latin typeface="Posterama" panose="020B0504020200020000" pitchFamily="34" charset="0"/>
                <a:ea typeface="微软雅黑"/>
                <a:cs typeface="Posterama" panose="020B0504020200020000" pitchFamily="34" charset="0"/>
              </a:rPr>
              <a:t>It’s the process of splitting or dividing a node into two or more sub-nodes.</a:t>
            </a:r>
          </a:p>
          <a:p>
            <a:pPr marL="342900" indent="-342900">
              <a:lnSpc>
                <a:spcPct val="100000"/>
              </a:lnSpc>
              <a:spcBef>
                <a:spcPts val="0"/>
              </a:spcBef>
              <a:buAutoNum type="arabicPeriod" startAt="2"/>
            </a:pPr>
            <a:r>
              <a:rPr lang="en-US" b="1" dirty="0">
                <a:latin typeface="Posterama" panose="020B0504020200020000" pitchFamily="34" charset="0"/>
                <a:ea typeface="微软雅黑"/>
                <a:cs typeface="Posterama" panose="020B0504020200020000" pitchFamily="34" charset="0"/>
              </a:rPr>
              <a:t>Interior Nodes: </a:t>
            </a:r>
            <a:r>
              <a:rPr lang="en-US" dirty="0">
                <a:latin typeface="Posterama" panose="020B0504020200020000" pitchFamily="34" charset="0"/>
                <a:ea typeface="微软雅黑"/>
                <a:cs typeface="Posterama" panose="020B0504020200020000" pitchFamily="34" charset="0"/>
              </a:rPr>
              <a:t>they represents different tests on an attribute.</a:t>
            </a:r>
          </a:p>
          <a:p>
            <a:pPr marL="342900" indent="-342900">
              <a:lnSpc>
                <a:spcPct val="100000"/>
              </a:lnSpc>
              <a:spcBef>
                <a:spcPts val="0"/>
              </a:spcBef>
              <a:buAutoNum type="arabicPeriod" startAt="2"/>
            </a:pPr>
            <a:r>
              <a:rPr lang="en-US" b="1" dirty="0">
                <a:latin typeface="Posterama" panose="020B0504020200020000" pitchFamily="34" charset="0"/>
                <a:ea typeface="微软雅黑"/>
                <a:cs typeface="Posterama" panose="020B0504020200020000" pitchFamily="34" charset="0"/>
              </a:rPr>
              <a:t>Branches: </a:t>
            </a:r>
            <a:r>
              <a:rPr lang="en-US" dirty="0">
                <a:latin typeface="Posterama" panose="020B0504020200020000" pitchFamily="34" charset="0"/>
                <a:ea typeface="微软雅黑"/>
                <a:cs typeface="Posterama" panose="020B0504020200020000" pitchFamily="34" charset="0"/>
              </a:rPr>
              <a:t>They hold outcomes of those tests</a:t>
            </a:r>
          </a:p>
          <a:p>
            <a:pPr marL="342900" indent="-342900">
              <a:lnSpc>
                <a:spcPct val="100000"/>
              </a:lnSpc>
              <a:spcBef>
                <a:spcPts val="0"/>
              </a:spcBef>
              <a:buAutoNum type="arabicPeriod" startAt="2"/>
            </a:pPr>
            <a:r>
              <a:rPr lang="en-US" b="1" dirty="0">
                <a:latin typeface="Posterama" panose="020B0504020200020000" pitchFamily="34" charset="0"/>
                <a:ea typeface="微软雅黑"/>
                <a:cs typeface="Posterama" panose="020B0504020200020000" pitchFamily="34" charset="0"/>
              </a:rPr>
              <a:t>Leaf Nodes: </a:t>
            </a:r>
            <a:r>
              <a:rPr lang="en-US" dirty="0">
                <a:latin typeface="Posterama" panose="020B0504020200020000" pitchFamily="34" charset="0"/>
                <a:ea typeface="微软雅黑"/>
                <a:cs typeface="Posterama" panose="020B0504020200020000" pitchFamily="34" charset="0"/>
              </a:rPr>
              <a:t>When the nodes can’t be split further, they are called leaf nodes.</a:t>
            </a:r>
          </a:p>
          <a:p>
            <a:pPr marL="342900" indent="-342900">
              <a:lnSpc>
                <a:spcPct val="100000"/>
              </a:lnSpc>
              <a:spcBef>
                <a:spcPts val="0"/>
              </a:spcBef>
              <a:buAutoNum type="arabicPeriod" startAt="2"/>
            </a:pPr>
            <a:r>
              <a:rPr lang="en-US" b="1" dirty="0">
                <a:latin typeface="Posterama" panose="020B0504020200020000" pitchFamily="34" charset="0"/>
                <a:ea typeface="微软雅黑"/>
                <a:cs typeface="Posterama" panose="020B0504020200020000" pitchFamily="34" charset="0"/>
              </a:rPr>
              <a:t>Parent and Child Nodes: </a:t>
            </a:r>
            <a:r>
              <a:rPr lang="en-US" dirty="0">
                <a:latin typeface="Posterama" panose="020B0504020200020000" pitchFamily="34" charset="0"/>
                <a:ea typeface="微软雅黑"/>
                <a:cs typeface="Posterama" panose="020B0504020200020000" pitchFamily="34" charset="0"/>
              </a:rPr>
              <a:t>The node from which sub-nodes are created is called a parent-node. And, the sub-nodes are called the child nodes.</a:t>
            </a:r>
            <a:endParaRPr lang="en-US" b="1" dirty="0">
              <a:latin typeface="Posterama" panose="020B0504020200020000" pitchFamily="34" charset="0"/>
              <a:ea typeface="微软雅黑"/>
              <a:cs typeface="Posterama" panose="020B0504020200020000" pitchFamily="34" charset="0"/>
            </a:endParaRPr>
          </a:p>
          <a:p>
            <a:pPr lvl="1"/>
            <a:endParaRPr lang="en-US" dirty="0">
              <a:latin typeface="Posterama" panose="020B0504020200020000" pitchFamily="34" charset="0"/>
              <a:ea typeface="微软雅黑"/>
              <a:cs typeface="Posterama" panose="020B0504020200020000" pitchFamily="34" charset="0"/>
            </a:endParaRPr>
          </a:p>
        </p:txBody>
      </p:sp>
      <p:pic>
        <p:nvPicPr>
          <p:cNvPr id="5" name="Picture 4">
            <a:extLst>
              <a:ext uri="{FF2B5EF4-FFF2-40B4-BE49-F238E27FC236}">
                <a16:creationId xmlns:a16="http://schemas.microsoft.com/office/drawing/2014/main" id="{30F16886-D8C1-CB1A-7F17-B6438982654E}"/>
              </a:ext>
            </a:extLst>
          </p:cNvPr>
          <p:cNvPicPr>
            <a:picLocks noChangeAspect="1"/>
          </p:cNvPicPr>
          <p:nvPr/>
        </p:nvPicPr>
        <p:blipFill>
          <a:blip r:embed="rId2"/>
          <a:stretch>
            <a:fillRect/>
          </a:stretch>
        </p:blipFill>
        <p:spPr>
          <a:xfrm>
            <a:off x="6409838" y="274955"/>
            <a:ext cx="5608980" cy="4120400"/>
          </a:xfrm>
          <a:prstGeom prst="rect">
            <a:avLst/>
          </a:prstGeom>
        </p:spPr>
      </p:pic>
    </p:spTree>
    <p:extLst>
      <p:ext uri="{BB962C8B-B14F-4D97-AF65-F5344CB8AC3E}">
        <p14:creationId xmlns:p14="http://schemas.microsoft.com/office/powerpoint/2010/main" val="4157533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606574" y="457461"/>
            <a:ext cx="5181162" cy="2243913"/>
          </a:xfrm>
        </p:spPr>
        <p:txBody>
          <a:bodyPr/>
          <a:lstStyle/>
          <a:p>
            <a:r>
              <a:rPr lang="en-US" dirty="0"/>
              <a:t>How Does a Decision tree in ML work?</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6</a:t>
            </a:fld>
            <a:endParaRPr lang="en-US" altLang="zh-CN" dirty="0"/>
          </a:p>
        </p:txBody>
      </p:sp>
      <p:sp>
        <p:nvSpPr>
          <p:cNvPr id="28" name="TextBox 27">
            <a:extLst>
              <a:ext uri="{FF2B5EF4-FFF2-40B4-BE49-F238E27FC236}">
                <a16:creationId xmlns:a16="http://schemas.microsoft.com/office/drawing/2014/main" id="{C31467B8-3058-C81E-16BE-0FB3B11D1E21}"/>
              </a:ext>
            </a:extLst>
          </p:cNvPr>
          <p:cNvSpPr txBox="1"/>
          <p:nvPr/>
        </p:nvSpPr>
        <p:spPr>
          <a:xfrm>
            <a:off x="5403273" y="1579418"/>
            <a:ext cx="5790896" cy="3693319"/>
          </a:xfrm>
          <a:prstGeom prst="rect">
            <a:avLst/>
          </a:prstGeom>
        </p:spPr>
        <p:txBody>
          <a:bodyPr wrap="square" rtlCol="0">
            <a:spAutoFit/>
          </a:bodyPr>
          <a:lstStyle/>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The process of training and predicting the target features using a decision tree in ML is given below:</a:t>
            </a:r>
          </a:p>
          <a:p>
            <a:pPr marL="0" indent="0">
              <a:lnSpc>
                <a:spcPct val="100000"/>
              </a:lnSpc>
              <a:spcBef>
                <a:spcPts val="0"/>
              </a:spcBef>
              <a:buFontTx/>
              <a:buNone/>
            </a:pPr>
            <a:endParaRPr lang="en-US"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dirty="0">
                <a:latin typeface="Posterama" panose="020B0504020200020000" pitchFamily="34" charset="0"/>
                <a:ea typeface="微软雅黑"/>
                <a:cs typeface="Posterama" panose="020B0504020200020000" pitchFamily="34" charset="0"/>
              </a:rPr>
              <a:t>Feed a dataset, containing a number of training instances, with a set of features and target.</a:t>
            </a:r>
          </a:p>
          <a:p>
            <a:pPr>
              <a:lnSpc>
                <a:spcPct val="100000"/>
              </a:lnSpc>
              <a:spcBef>
                <a:spcPts val="0"/>
              </a:spcBef>
            </a:pPr>
            <a:endParaRPr lang="en-US"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1800" dirty="0">
                <a:latin typeface="Posterama" panose="020B0504020200020000" pitchFamily="34" charset="0"/>
                <a:ea typeface="微软雅黑"/>
                <a:cs typeface="Posterama" panose="020B0504020200020000" pitchFamily="34" charset="0"/>
              </a:rPr>
              <a:t>Train the decision tree classifica</a:t>
            </a:r>
            <a:r>
              <a:rPr lang="en-US" dirty="0">
                <a:latin typeface="Posterama" panose="020B0504020200020000" pitchFamily="34" charset="0"/>
                <a:ea typeface="微软雅黑"/>
                <a:cs typeface="Posterama" panose="020B0504020200020000" pitchFamily="34" charset="0"/>
              </a:rPr>
              <a:t>tion or regression models with the help of </a:t>
            </a:r>
            <a:r>
              <a:rPr lang="en-US" b="1" dirty="0" err="1">
                <a:latin typeface="Posterama" panose="020B0504020200020000" pitchFamily="34" charset="0"/>
                <a:ea typeface="微软雅黑"/>
                <a:cs typeface="Posterama" panose="020B0504020200020000" pitchFamily="34" charset="0"/>
              </a:rPr>
              <a:t>DecisionTreeClassifier</a:t>
            </a:r>
            <a:r>
              <a:rPr lang="en-US" b="1" dirty="0">
                <a:latin typeface="Posterama" panose="020B0504020200020000" pitchFamily="34" charset="0"/>
                <a:ea typeface="微软雅黑"/>
                <a:cs typeface="Posterama" panose="020B0504020200020000" pitchFamily="34" charset="0"/>
              </a:rPr>
              <a:t>()</a:t>
            </a:r>
            <a:r>
              <a:rPr lang="en-US" dirty="0">
                <a:latin typeface="Posterama" panose="020B0504020200020000" pitchFamily="34" charset="0"/>
                <a:ea typeface="微软雅黑"/>
                <a:cs typeface="Posterama" panose="020B0504020200020000" pitchFamily="34" charset="0"/>
              </a:rPr>
              <a:t> or </a:t>
            </a:r>
            <a:r>
              <a:rPr lang="en-US" b="1" dirty="0" err="1">
                <a:latin typeface="Posterama" panose="020B0504020200020000" pitchFamily="34" charset="0"/>
                <a:ea typeface="微软雅黑"/>
                <a:cs typeface="Posterama" panose="020B0504020200020000" pitchFamily="34" charset="0"/>
              </a:rPr>
              <a:t>DecisionTreeRegressor</a:t>
            </a:r>
            <a:r>
              <a:rPr lang="en-US" b="1" dirty="0">
                <a:latin typeface="Posterama" panose="020B0504020200020000" pitchFamily="34" charset="0"/>
                <a:ea typeface="微软雅黑"/>
                <a:cs typeface="Posterama" panose="020B0504020200020000" pitchFamily="34" charset="0"/>
              </a:rPr>
              <a:t>() </a:t>
            </a:r>
            <a:r>
              <a:rPr lang="en-US" dirty="0">
                <a:latin typeface="Posterama" panose="020B0504020200020000" pitchFamily="34" charset="0"/>
                <a:ea typeface="微软雅黑"/>
                <a:cs typeface="Posterama" panose="020B0504020200020000" pitchFamily="34" charset="0"/>
              </a:rPr>
              <a:t>methods and add the required criterion while building the decision tree model</a:t>
            </a:r>
          </a:p>
          <a:p>
            <a:pPr>
              <a:lnSpc>
                <a:spcPct val="100000"/>
              </a:lnSpc>
              <a:spcBef>
                <a:spcPts val="0"/>
              </a:spcBef>
            </a:pPr>
            <a:endParaRPr lang="en-US"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1800" dirty="0">
                <a:latin typeface="Posterama" panose="020B0504020200020000" pitchFamily="34" charset="0"/>
                <a:ea typeface="微软雅黑"/>
                <a:cs typeface="Posterama" panose="020B0504020200020000" pitchFamily="34" charset="0"/>
              </a:rPr>
              <a:t>Use </a:t>
            </a:r>
            <a:r>
              <a:rPr lang="en-US" sz="1800" dirty="0" err="1">
                <a:latin typeface="Posterama" panose="020B0504020200020000" pitchFamily="34" charset="0"/>
                <a:ea typeface="微软雅黑"/>
                <a:cs typeface="Posterama" panose="020B0504020200020000" pitchFamily="34" charset="0"/>
              </a:rPr>
              <a:t>Graphviz</a:t>
            </a:r>
            <a:r>
              <a:rPr lang="en-US" sz="1800" dirty="0">
                <a:latin typeface="Posterama" panose="020B0504020200020000" pitchFamily="34" charset="0"/>
                <a:ea typeface="微软雅黑"/>
                <a:cs typeface="Posterama" panose="020B0504020200020000" pitchFamily="34" charset="0"/>
              </a:rPr>
              <a:t> </a:t>
            </a:r>
            <a:r>
              <a:rPr lang="en-US" dirty="0">
                <a:latin typeface="Posterama" panose="020B0504020200020000" pitchFamily="34" charset="0"/>
                <a:ea typeface="微软雅黑"/>
                <a:cs typeface="Posterama" panose="020B0504020200020000" pitchFamily="34" charset="0"/>
              </a:rPr>
              <a:t>to visualize the decision tree model.</a:t>
            </a: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519727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1776845" y="3065317"/>
            <a:ext cx="2504210" cy="845387"/>
          </a:xfrm>
        </p:spPr>
        <p:txBody>
          <a:bodyPr/>
          <a:lstStyle/>
          <a:p>
            <a:pPr algn="ctr"/>
            <a:r>
              <a:rPr lang="en-US" sz="3200" dirty="0"/>
              <a:t>Advantages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8" name="TextBox 7">
            <a:extLst>
              <a:ext uri="{FF2B5EF4-FFF2-40B4-BE49-F238E27FC236}">
                <a16:creationId xmlns:a16="http://schemas.microsoft.com/office/drawing/2014/main" id="{51F34518-2824-F07B-693E-1514497AD067}"/>
              </a:ext>
            </a:extLst>
          </p:cNvPr>
          <p:cNvSpPr txBox="1"/>
          <p:nvPr/>
        </p:nvSpPr>
        <p:spPr>
          <a:xfrm>
            <a:off x="5964382" y="1459922"/>
            <a:ext cx="5870863" cy="3139321"/>
          </a:xfrm>
          <a:prstGeom prst="rect">
            <a:avLst/>
          </a:prstGeom>
        </p:spPr>
        <p:txBody>
          <a:bodyPr wrap="square" rtlCol="0">
            <a:spAutoFit/>
          </a:bodyPr>
          <a:lstStyle/>
          <a:p>
            <a:pPr marL="342900" indent="-342900">
              <a:lnSpc>
                <a:spcPct val="100000"/>
              </a:lnSpc>
              <a:spcBef>
                <a:spcPts val="0"/>
              </a:spcBef>
              <a:buFontTx/>
              <a:buAutoNum type="arabicPeriod"/>
            </a:pPr>
            <a:r>
              <a:rPr lang="en-US" sz="1800" b="1" dirty="0">
                <a:latin typeface="Posterama" panose="020B0504020200020000" pitchFamily="34" charset="0"/>
                <a:ea typeface="微软雅黑"/>
                <a:cs typeface="Posterama" panose="020B0504020200020000" pitchFamily="34" charset="0"/>
              </a:rPr>
              <a:t>Easy to Understand:</a:t>
            </a:r>
          </a:p>
          <a:p>
            <a:pPr>
              <a:lnSpc>
                <a:spcPct val="100000"/>
              </a:lnSpc>
              <a:spcBef>
                <a:spcPts val="0"/>
              </a:spcBef>
            </a:pPr>
            <a:r>
              <a:rPr lang="en-US" dirty="0">
                <a:latin typeface="Posterama" panose="020B0504020200020000" pitchFamily="34" charset="0"/>
                <a:ea typeface="微软雅黑"/>
                <a:cs typeface="Posterama" panose="020B0504020200020000" pitchFamily="34" charset="0"/>
              </a:rPr>
              <a:t>	</a:t>
            </a:r>
            <a:r>
              <a:rPr lang="en-US" sz="1800" dirty="0">
                <a:latin typeface="Posterama" panose="020B0504020200020000" pitchFamily="34" charset="0"/>
                <a:ea typeface="微软雅黑"/>
                <a:cs typeface="Posterama" panose="020B0504020200020000" pitchFamily="34" charset="0"/>
              </a:rPr>
              <a:t> Visualization of solution is achievable once the model is created.</a:t>
            </a:r>
          </a:p>
          <a:p>
            <a:pPr>
              <a:lnSpc>
                <a:spcPct val="100000"/>
              </a:lnSpc>
              <a:spcBef>
                <a:spcPts val="0"/>
              </a:spcBef>
            </a:pPr>
            <a:endParaRPr lang="en-US"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2. No Assumptions:</a:t>
            </a:r>
          </a:p>
          <a:p>
            <a:pPr>
              <a:lnSpc>
                <a:spcPct val="100000"/>
              </a:lnSpc>
              <a:spcBef>
                <a:spcPts val="0"/>
              </a:spcBef>
            </a:pPr>
            <a:r>
              <a:rPr lang="en-US" dirty="0">
                <a:latin typeface="Posterama" panose="020B0504020200020000" pitchFamily="34" charset="0"/>
                <a:ea typeface="微软雅黑"/>
                <a:cs typeface="Posterama" panose="020B0504020200020000" pitchFamily="34" charset="0"/>
              </a:rPr>
              <a:t>	Doesn’t make any assumption about data. Known as CART.</a:t>
            </a:r>
          </a:p>
          <a:p>
            <a:pPr>
              <a:lnSpc>
                <a:spcPct val="100000"/>
              </a:lnSpc>
              <a:spcBef>
                <a:spcPts val="0"/>
              </a:spcBef>
            </a:pPr>
            <a:endParaRPr lang="en-US" sz="1800"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3. Performance:</a:t>
            </a:r>
          </a:p>
          <a:p>
            <a:pPr>
              <a:lnSpc>
                <a:spcPct val="100000"/>
              </a:lnSpc>
              <a:spcBef>
                <a:spcPts val="0"/>
              </a:spcBef>
            </a:pPr>
            <a:r>
              <a:rPr lang="en-US" dirty="0">
                <a:latin typeface="Posterama" panose="020B0504020200020000" pitchFamily="34" charset="0"/>
                <a:ea typeface="微软雅黑"/>
                <a:cs typeface="Posterama" panose="020B0504020200020000" pitchFamily="34" charset="0"/>
              </a:rPr>
              <a:t>	Performance doesn’t get affected by non-linear parameters.</a:t>
            </a: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47807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11486F-3475-1417-35B6-47AE5AF587E7}"/>
              </a:ext>
            </a:extLst>
          </p:cNvPr>
          <p:cNvSpPr>
            <a:spLocks noGrp="1"/>
          </p:cNvSpPr>
          <p:nvPr>
            <p:ph type="ftr" sz="quarter" idx="28"/>
          </p:nvPr>
        </p:nvSpPr>
        <p:spPr/>
        <p:txBody>
          <a:bodyPr/>
          <a:lstStyle/>
          <a:p>
            <a:r>
              <a:rPr lang="en-US" dirty="0"/>
              <a:t>Decision tree </a:t>
            </a:r>
          </a:p>
        </p:txBody>
      </p:sp>
      <p:sp>
        <p:nvSpPr>
          <p:cNvPr id="5" name="Slide Number Placeholder 4">
            <a:extLst>
              <a:ext uri="{FF2B5EF4-FFF2-40B4-BE49-F238E27FC236}">
                <a16:creationId xmlns:a16="http://schemas.microsoft.com/office/drawing/2014/main" id="{7B85D5BE-87CD-2956-8107-CF2921F1E098}"/>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pic>
        <p:nvPicPr>
          <p:cNvPr id="8" name="Picture placeholder 19" descr="Layout of website design sketches on white paper">
            <a:extLst>
              <a:ext uri="{FF2B5EF4-FFF2-40B4-BE49-F238E27FC236}">
                <a16:creationId xmlns:a16="http://schemas.microsoft.com/office/drawing/2014/main" id="{01E7D1B2-198B-530A-D095-0BF3B1AED16E}"/>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774691" y="434824"/>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a:blipFill>
            <a:blip r:embed="rId3"/>
            <a:stretch>
              <a:fillRect/>
            </a:stretch>
          </a:blipFill>
        </p:spPr>
      </p:pic>
      <p:sp>
        <p:nvSpPr>
          <p:cNvPr id="9" name="Title 45">
            <a:extLst>
              <a:ext uri="{FF2B5EF4-FFF2-40B4-BE49-F238E27FC236}">
                <a16:creationId xmlns:a16="http://schemas.microsoft.com/office/drawing/2014/main" id="{809E1A84-C128-EA20-71B9-572EE2F6B0A8}"/>
              </a:ext>
            </a:extLst>
          </p:cNvPr>
          <p:cNvSpPr>
            <a:spLocks noGrp="1"/>
          </p:cNvSpPr>
          <p:nvPr>
            <p:ph type="title"/>
          </p:nvPr>
        </p:nvSpPr>
        <p:spPr>
          <a:xfrm>
            <a:off x="7897091" y="2870127"/>
            <a:ext cx="2652536" cy="845387"/>
          </a:xfrm>
        </p:spPr>
        <p:txBody>
          <a:bodyPr/>
          <a:lstStyle/>
          <a:p>
            <a:pPr algn="ctr"/>
            <a:r>
              <a:rPr lang="en-US" sz="3200" dirty="0"/>
              <a:t>Disadvantages</a:t>
            </a:r>
          </a:p>
        </p:txBody>
      </p:sp>
      <p:sp>
        <p:nvSpPr>
          <p:cNvPr id="10" name="TextBox 9">
            <a:extLst>
              <a:ext uri="{FF2B5EF4-FFF2-40B4-BE49-F238E27FC236}">
                <a16:creationId xmlns:a16="http://schemas.microsoft.com/office/drawing/2014/main" id="{F44E2E16-36B5-B978-F776-8A3227C5307F}"/>
              </a:ext>
            </a:extLst>
          </p:cNvPr>
          <p:cNvSpPr txBox="1"/>
          <p:nvPr/>
        </p:nvSpPr>
        <p:spPr>
          <a:xfrm>
            <a:off x="484632" y="1319646"/>
            <a:ext cx="6061640" cy="4524315"/>
          </a:xfrm>
          <a:prstGeom prst="rect">
            <a:avLst/>
          </a:prstGeom>
        </p:spPr>
        <p:txBody>
          <a:bodyPr wrap="square" rtlCol="0">
            <a:spAutoFit/>
          </a:bodyPr>
          <a:lstStyle/>
          <a:p>
            <a:pPr marL="342900" indent="-342900">
              <a:lnSpc>
                <a:spcPct val="100000"/>
              </a:lnSpc>
              <a:spcBef>
                <a:spcPts val="0"/>
              </a:spcBef>
              <a:buFontTx/>
              <a:buAutoNum type="arabicPeriod"/>
            </a:pPr>
            <a:r>
              <a:rPr lang="en-US" b="1" dirty="0">
                <a:latin typeface="Posterama" panose="020B0504020200020000" pitchFamily="34" charset="0"/>
                <a:ea typeface="微软雅黑"/>
                <a:cs typeface="Posterama" panose="020B0504020200020000" pitchFamily="34" charset="0"/>
              </a:rPr>
              <a:t>Overfitting :</a:t>
            </a: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	</a:t>
            </a:r>
            <a:r>
              <a:rPr lang="en-US" sz="1800" dirty="0">
                <a:latin typeface="Posterama" panose="020B0504020200020000" pitchFamily="34" charset="0"/>
                <a:ea typeface="微软雅黑"/>
                <a:cs typeface="Posterama" panose="020B0504020200020000" pitchFamily="34" charset="0"/>
              </a:rPr>
              <a:t>Decision trees can easily be overfit when the tree is too complex or when there is irrelevant data in dataset.</a:t>
            </a:r>
          </a:p>
          <a:p>
            <a:pPr>
              <a:lnSpc>
                <a:spcPct val="100000"/>
              </a:lnSpc>
              <a:spcBef>
                <a:spcPts val="0"/>
              </a:spcBef>
            </a:pPr>
            <a:endParaRPr lang="en-US" b="1"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2. Bias:</a:t>
            </a:r>
          </a:p>
          <a:p>
            <a:pPr>
              <a:lnSpc>
                <a:spcPct val="100000"/>
              </a:lnSpc>
              <a:spcBef>
                <a:spcPts val="0"/>
              </a:spcBef>
            </a:pPr>
            <a:r>
              <a:rPr lang="en-US" b="1" dirty="0">
                <a:latin typeface="Posterama" panose="020B0504020200020000" pitchFamily="34" charset="0"/>
                <a:ea typeface="微软雅黑"/>
                <a:cs typeface="Posterama" panose="020B0504020200020000" pitchFamily="34" charset="0"/>
              </a:rPr>
              <a:t>	</a:t>
            </a:r>
            <a:r>
              <a:rPr lang="en-US" dirty="0">
                <a:latin typeface="Posterama" panose="020B0504020200020000" pitchFamily="34" charset="0"/>
                <a:ea typeface="微软雅黑"/>
                <a:cs typeface="Posterama" panose="020B0504020200020000" pitchFamily="34" charset="0"/>
              </a:rPr>
              <a:t>Decision trees can be biased towards features that appear earlier in the tree or have more splits.</a:t>
            </a:r>
          </a:p>
          <a:p>
            <a:pPr>
              <a:lnSpc>
                <a:spcPct val="100000"/>
              </a:lnSpc>
              <a:spcBef>
                <a:spcPts val="0"/>
              </a:spcBef>
            </a:pPr>
            <a:endParaRPr lang="en-US" sz="1800" b="1"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3. </a:t>
            </a:r>
            <a:r>
              <a:rPr lang="en-US" b="1" dirty="0">
                <a:latin typeface="Posterama" panose="020B0504020200020000" pitchFamily="34" charset="0"/>
                <a:ea typeface="微软雅黑"/>
                <a:cs typeface="Posterama" panose="020B0504020200020000" pitchFamily="34" charset="0"/>
              </a:rPr>
              <a:t>Unstable algorithm:</a:t>
            </a: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	</a:t>
            </a:r>
            <a:r>
              <a:rPr lang="en-US" dirty="0">
                <a:latin typeface="Posterama" panose="020B0504020200020000" pitchFamily="34" charset="0"/>
                <a:ea typeface="微软雅黑"/>
                <a:cs typeface="Posterama" panose="020B0504020200020000" pitchFamily="34" charset="0"/>
              </a:rPr>
              <a:t>S</a:t>
            </a:r>
            <a:r>
              <a:rPr lang="en-US" sz="1800" dirty="0">
                <a:latin typeface="Posterama" panose="020B0504020200020000" pitchFamily="34" charset="0"/>
                <a:ea typeface="微软雅黑"/>
                <a:cs typeface="Posterama" panose="020B0504020200020000" pitchFamily="34" charset="0"/>
              </a:rPr>
              <a:t>mall variation in data can lead to different tree structures. Which in turn can make things difficult.</a:t>
            </a:r>
          </a:p>
          <a:p>
            <a:pPr>
              <a:lnSpc>
                <a:spcPct val="100000"/>
              </a:lnSpc>
              <a:spcBef>
                <a:spcPts val="0"/>
              </a:spcBef>
            </a:pPr>
            <a:endParaRPr lang="en-US" dirty="0">
              <a:latin typeface="Posterama" panose="020B0504020200020000" pitchFamily="34" charset="0"/>
              <a:ea typeface="微软雅黑"/>
              <a:cs typeface="Posterama" panose="020B0504020200020000" pitchFamily="34" charset="0"/>
            </a:endParaRPr>
          </a:p>
          <a:p>
            <a:pPr>
              <a:lnSpc>
                <a:spcPct val="100000"/>
              </a:lnSpc>
              <a:spcBef>
                <a:spcPts val="0"/>
              </a:spcBef>
            </a:pPr>
            <a:r>
              <a:rPr lang="en-US" b="1" dirty="0">
                <a:latin typeface="Posterama" panose="020B0504020200020000" pitchFamily="34" charset="0"/>
                <a:ea typeface="微软雅黑"/>
                <a:cs typeface="Posterama" panose="020B0504020200020000" pitchFamily="34" charset="0"/>
              </a:rPr>
              <a:t>4. Limited expressiveness:</a:t>
            </a:r>
          </a:p>
          <a:p>
            <a:pPr>
              <a:lnSpc>
                <a:spcPct val="100000"/>
              </a:lnSpc>
              <a:spcBef>
                <a:spcPts val="0"/>
              </a:spcBef>
            </a:pPr>
            <a:r>
              <a:rPr lang="en-US" sz="1800" b="1" dirty="0">
                <a:latin typeface="Posterama" panose="020B0504020200020000" pitchFamily="34" charset="0"/>
                <a:ea typeface="微软雅黑"/>
                <a:cs typeface="Posterama" panose="020B0504020200020000" pitchFamily="34" charset="0"/>
              </a:rPr>
              <a:t>	</a:t>
            </a:r>
            <a:r>
              <a:rPr lang="en-US" dirty="0">
                <a:latin typeface="Posterama" panose="020B0504020200020000" pitchFamily="34" charset="0"/>
                <a:ea typeface="微软雅黑"/>
                <a:cs typeface="Posterama" panose="020B0504020200020000" pitchFamily="34" charset="0"/>
              </a:rPr>
              <a:t>N</a:t>
            </a:r>
            <a:r>
              <a:rPr lang="en-US" sz="1800" dirty="0">
                <a:latin typeface="Posterama" panose="020B0504020200020000" pitchFamily="34" charset="0"/>
                <a:ea typeface="微软雅黑"/>
                <a:cs typeface="Posterama" panose="020B0504020200020000" pitchFamily="34" charset="0"/>
              </a:rPr>
              <a:t>ot well suites</a:t>
            </a:r>
            <a:r>
              <a:rPr lang="en-US" dirty="0">
                <a:latin typeface="Posterama" panose="020B0504020200020000" pitchFamily="34" charset="0"/>
                <a:ea typeface="微软雅黑"/>
                <a:cs typeface="Posterama" panose="020B0504020200020000" pitchFamily="34" charset="0"/>
              </a:rPr>
              <a:t> for complex problems with continuous data.</a:t>
            </a: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167510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463-BF8F-A00A-6D54-9CF3D3E959FA}"/>
              </a:ext>
            </a:extLst>
          </p:cNvPr>
          <p:cNvSpPr>
            <a:spLocks noGrp="1"/>
          </p:cNvSpPr>
          <p:nvPr>
            <p:ph type="title"/>
          </p:nvPr>
        </p:nvSpPr>
        <p:spPr/>
        <p:txBody>
          <a:bodyPr/>
          <a:lstStyle/>
          <a:p>
            <a:endParaRPr lang="en-IN" dirty="0"/>
          </a:p>
        </p:txBody>
      </p:sp>
      <p:sp>
        <p:nvSpPr>
          <p:cNvPr id="4" name="Footer Placeholder 3">
            <a:extLst>
              <a:ext uri="{FF2B5EF4-FFF2-40B4-BE49-F238E27FC236}">
                <a16:creationId xmlns:a16="http://schemas.microsoft.com/office/drawing/2014/main" id="{0E0A1998-5063-3ACC-1C4D-DC559C38CC99}"/>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54DD043-5D80-FA2B-99C9-9C893D64B682}"/>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pic>
        <p:nvPicPr>
          <p:cNvPr id="7" name="Picture 6">
            <a:extLst>
              <a:ext uri="{FF2B5EF4-FFF2-40B4-BE49-F238E27FC236}">
                <a16:creationId xmlns:a16="http://schemas.microsoft.com/office/drawing/2014/main" id="{5D680D1E-B8C5-E74E-7CFA-B16BD56FB308}"/>
              </a:ext>
            </a:extLst>
          </p:cNvPr>
          <p:cNvPicPr>
            <a:picLocks noChangeAspect="1"/>
          </p:cNvPicPr>
          <p:nvPr/>
        </p:nvPicPr>
        <p:blipFill>
          <a:blip r:embed="rId2"/>
          <a:stretch>
            <a:fillRect/>
          </a:stretch>
        </p:blipFill>
        <p:spPr>
          <a:xfrm>
            <a:off x="0" y="1"/>
            <a:ext cx="12192000" cy="3865530"/>
          </a:xfrm>
          <a:prstGeom prst="rect">
            <a:avLst/>
          </a:prstGeom>
        </p:spPr>
      </p:pic>
      <p:pic>
        <p:nvPicPr>
          <p:cNvPr id="9" name="Picture 8">
            <a:extLst>
              <a:ext uri="{FF2B5EF4-FFF2-40B4-BE49-F238E27FC236}">
                <a16:creationId xmlns:a16="http://schemas.microsoft.com/office/drawing/2014/main" id="{D2C56395-50B5-FF03-6F35-A1618B2BEA80}"/>
              </a:ext>
            </a:extLst>
          </p:cNvPr>
          <p:cNvPicPr>
            <a:picLocks noChangeAspect="1"/>
          </p:cNvPicPr>
          <p:nvPr/>
        </p:nvPicPr>
        <p:blipFill>
          <a:blip r:embed="rId3"/>
          <a:stretch>
            <a:fillRect/>
          </a:stretch>
        </p:blipFill>
        <p:spPr>
          <a:xfrm>
            <a:off x="0" y="3865532"/>
            <a:ext cx="12192000" cy="2992468"/>
          </a:xfrm>
          <a:prstGeom prst="rect">
            <a:avLst/>
          </a:prstGeom>
        </p:spPr>
      </p:pic>
    </p:spTree>
    <p:extLst>
      <p:ext uri="{BB962C8B-B14F-4D97-AF65-F5344CB8AC3E}">
        <p14:creationId xmlns:p14="http://schemas.microsoft.com/office/powerpoint/2010/main" val="261378489"/>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286</TotalTime>
  <Words>507</Words>
  <Application>Microsoft Office PowerPoint</Application>
  <PresentationFormat>Widescreen</PresentationFormat>
  <Paragraphs>104</Paragraphs>
  <Slides>23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等线</vt:lpstr>
      <vt:lpstr>Abadi</vt:lpstr>
      <vt:lpstr>Arial</vt:lpstr>
      <vt:lpstr>Calibri</vt:lpstr>
      <vt:lpstr>Courier New</vt:lpstr>
      <vt:lpstr>Posterama</vt:lpstr>
      <vt:lpstr>Posterama Text Black</vt:lpstr>
      <vt:lpstr>Posterama Text SemiBold</vt:lpstr>
      <vt:lpstr>Office 主题​​</vt:lpstr>
      <vt:lpstr>Decision Tree Classification Model</vt:lpstr>
      <vt:lpstr>Topics</vt:lpstr>
      <vt:lpstr>What is Decision Tree Algorithm?</vt:lpstr>
      <vt:lpstr>Types of Decision Tree Algorithms</vt:lpstr>
      <vt:lpstr>Terminologies :</vt:lpstr>
      <vt:lpstr>How Does a Decision tree in ML work?</vt:lpstr>
      <vt:lpstr>Advantages</vt:lpstr>
      <vt:lpstr>Disadvantages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 Classification Model</dc:title>
  <dc:creator>Hensi Limbani</dc:creator>
  <cp:lastModifiedBy>santosh kamal</cp:lastModifiedBy>
  <cp:revision>4</cp:revision>
  <dcterms:created xsi:type="dcterms:W3CDTF">2024-05-01T10:46:08Z</dcterms:created>
  <dcterms:modified xsi:type="dcterms:W3CDTF">2024-05-07T13:00:22Z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